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3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36" r:id="rId5"/>
    <p:sldId id="337" r:id="rId6"/>
    <p:sldId id="379" r:id="rId7"/>
    <p:sldId id="355" r:id="rId8"/>
    <p:sldId id="380" r:id="rId9"/>
    <p:sldId id="363" r:id="rId10"/>
    <p:sldId id="368" r:id="rId11"/>
    <p:sldId id="361" r:id="rId12"/>
    <p:sldId id="369" r:id="rId13"/>
    <p:sldId id="370" r:id="rId14"/>
    <p:sldId id="357" r:id="rId15"/>
    <p:sldId id="358" r:id="rId16"/>
    <p:sldId id="359" r:id="rId17"/>
    <p:sldId id="360" r:id="rId18"/>
    <p:sldId id="371" r:id="rId19"/>
    <p:sldId id="365" r:id="rId20"/>
    <p:sldId id="374" r:id="rId21"/>
    <p:sldId id="372" r:id="rId22"/>
    <p:sldId id="375" r:id="rId23"/>
    <p:sldId id="373" r:id="rId24"/>
    <p:sldId id="366" r:id="rId25"/>
    <p:sldId id="377" r:id="rId26"/>
    <p:sldId id="367" r:id="rId27"/>
    <p:sldId id="362" r:id="rId28"/>
    <p:sldId id="378" r:id="rId29"/>
  </p:sldIdLst>
  <p:sldSz cx="9144000" cy="6858000" type="screen4x3"/>
  <p:notesSz cx="6669088" cy="97536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7CD568"/>
    <a:srgbClr val="3A9DB1"/>
    <a:srgbClr val="007AC9"/>
    <a:srgbClr val="738CBC"/>
    <a:srgbClr val="009999"/>
    <a:srgbClr val="3A1A18"/>
    <a:srgbClr val="ACCD15"/>
    <a:srgbClr val="009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1" autoAdjust="0"/>
    <p:restoredTop sz="95179" autoAdjust="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342" y="90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2889939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16" tIns="45909" rIns="91816" bIns="4590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4" y="2"/>
            <a:ext cx="2889939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16" tIns="45909" rIns="91816" bIns="4590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265921"/>
            <a:ext cx="2889939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16" tIns="45909" rIns="91816" bIns="4590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4" y="9265921"/>
            <a:ext cx="2889939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16" tIns="45909" rIns="91816" bIns="4590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BC1DF0-0023-4227-BFEF-B96BB508FA5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0383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2889939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16" tIns="45909" rIns="91816" bIns="4590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4" y="2"/>
            <a:ext cx="2889939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16" tIns="45909" rIns="91816" bIns="4590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0250"/>
            <a:ext cx="4878388" cy="3659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4" y="4632963"/>
            <a:ext cx="4890665" cy="438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16" tIns="45909" rIns="91816" bIns="459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265921"/>
            <a:ext cx="2889939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16" tIns="45909" rIns="91816" bIns="4590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4" y="9265921"/>
            <a:ext cx="2889939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816" tIns="45909" rIns="91816" bIns="4590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1545782-36B7-4B7E-BEEF-5376D167C9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3958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BF260-6EEE-4E9E-8356-78417041AB10}" type="datetime1">
              <a:rPr lang="fi-FI" smtClean="0"/>
              <a:t>15.4.2016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Rahoituksen perusteet (FIE1LK005-2)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D09ED-311C-4425-ACBE-0177A6D0E28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013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E620D-3071-438B-BB18-7226AC0A8ACF}" type="datetime1">
              <a:rPr lang="fi-FI" smtClean="0"/>
              <a:t>15.4.2016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Rahoituksen perusteet (FIE1LK005-2)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79B79-4B02-4636-B2B9-EF36D7B5BB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879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447800"/>
            <a:ext cx="20193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59055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99264-AFD1-4F08-B523-F5FCD285EDD1}" type="datetime1">
              <a:rPr lang="fi-FI" smtClean="0"/>
              <a:t>15.4.2016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Rahoituksen perusteet (FIE1LK005-2)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F2336-15D4-4096-AE9E-55D56D9EECC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5313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077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62200"/>
            <a:ext cx="39624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362200"/>
            <a:ext cx="39624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B46E7-D588-4F7D-ACB4-E4ECF33F2A9A}" type="datetime1">
              <a:rPr lang="fi-FI" smtClean="0"/>
              <a:t>15.4.2016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Rahoituksen perusteet (FIE1LK005-2)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8E9CA-11DE-4396-BBAC-0A0156928A8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373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DE0DA-50D1-4082-BBDF-318F4071F52D}" type="datetime1">
              <a:rPr lang="fi-FI" smtClean="0"/>
              <a:t>15.4.2016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Rahoituksen perusteet (FIE1LK005-2)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FF7C-EE08-4FB1-9CB2-93C8ECCF95B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887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DB251-3181-41F6-A0FB-BF5E59EFCA67}" type="datetime1">
              <a:rPr lang="fi-FI" smtClean="0"/>
              <a:t>15.4.2016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Rahoituksen perusteet (FIE1LK005-2)</a:t>
            </a: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1E07B-ECE4-4B36-B925-60589F3AB28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954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39624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362200"/>
            <a:ext cx="39624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580BF-2927-4ABF-9510-FA702C21DDE0}" type="datetime1">
              <a:rPr lang="fi-FI" smtClean="0"/>
              <a:t>15.4.2016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Rahoituksen perusteet (FIE1LK005-2)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09E68-382D-4B9E-B887-B5B50FC680A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253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91B89-BD7F-45A0-BBE1-55C350490BF7}" type="datetime1">
              <a:rPr lang="fi-FI" smtClean="0"/>
              <a:t>15.4.2016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Rahoituksen perusteet (FIE1LK005-2)</a:t>
            </a: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2583F-FAAE-445E-9F99-7BD9CC4745C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386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A4B46-84F1-4D13-8F04-0826FF7C20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4762872" cy="246221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Darren Trofimczuk darren.trofimczuk@haaga-helia.fi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9346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61DF-2501-4632-AF07-09A4A402B1C0}" type="datetime1">
              <a:rPr lang="fi-FI" smtClean="0"/>
              <a:t>15.4.2016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Rahoituksen perusteet (FIE1LK005-2)</a:t>
            </a: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E9F6F-50FC-4D72-B5E9-53C32B77A60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455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978E5-B8AF-453F-A335-6763CD094095}" type="datetime1">
              <a:rPr lang="fi-FI" smtClean="0"/>
              <a:t>15.4.2016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Rahoituksen perusteet (FIE1LK005-2)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21AAF-8E6A-4DEC-828E-92C9D1B0AC1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842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F865A-4A25-4469-81FF-070630D325ED}" type="datetime1">
              <a:rPr lang="fi-FI" smtClean="0"/>
              <a:t>15.4.2016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Rahoituksen perusteet (FIE1LK005-2)</a:t>
            </a: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99D10-B498-4E02-97A3-86E53EC7E10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979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077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 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96200" y="63246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C4C4C"/>
                </a:solidFill>
                <a:latin typeface="+mn-lt"/>
              </a:defRPr>
            </a:lvl1pPr>
          </a:lstStyle>
          <a:p>
            <a:pPr>
              <a:defRPr/>
            </a:pPr>
            <a:fld id="{90BD2518-497D-4807-9607-218A6DCBC74A}" type="datetime1">
              <a:rPr lang="fi-FI" smtClean="0"/>
              <a:t>15.4.2016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24600"/>
            <a:ext cx="47628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rgbClr val="4C4C4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 smtClean="0"/>
              <a:t>Rahoituksen perusteet (FIE1LK005-2)</a:t>
            </a: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0960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C4C4C"/>
                </a:solidFill>
                <a:latin typeface="+mn-lt"/>
              </a:defRPr>
            </a:lvl1pPr>
          </a:lstStyle>
          <a:p>
            <a:pPr>
              <a:defRPr/>
            </a:pPr>
            <a:fld id="{5EFC7C56-B7BA-4778-BB7C-76282413AA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8686800" y="5576888"/>
            <a:ext cx="127000" cy="914400"/>
            <a:chOff x="5568" y="2064"/>
            <a:chExt cx="295" cy="2112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5568" y="3120"/>
              <a:ext cx="295" cy="288"/>
            </a:xfrm>
            <a:prstGeom prst="rect">
              <a:avLst/>
            </a:prstGeom>
            <a:solidFill>
              <a:srgbClr val="ACCD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5568" y="3888"/>
              <a:ext cx="295" cy="288"/>
            </a:xfrm>
            <a:prstGeom prst="rect">
              <a:avLst/>
            </a:prstGeom>
            <a:solidFill>
              <a:srgbClr val="3A1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5568" y="2064"/>
              <a:ext cx="295" cy="288"/>
            </a:xfrm>
            <a:prstGeom prst="rect">
              <a:avLst/>
            </a:prstGeom>
            <a:solidFill>
              <a:srgbClr val="007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5568" y="2400"/>
              <a:ext cx="295" cy="288"/>
            </a:xfrm>
            <a:prstGeom prst="rect">
              <a:avLst/>
            </a:prstGeom>
            <a:solidFill>
              <a:srgbClr val="738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5568" y="3456"/>
              <a:ext cx="295" cy="288"/>
            </a:xfrm>
            <a:prstGeom prst="rect">
              <a:avLst/>
            </a:prstGeom>
            <a:solidFill>
              <a:srgbClr val="7CD5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13"/>
            <p:cNvSpPr>
              <a:spLocks noChangeArrowheads="1"/>
            </p:cNvSpPr>
            <p:nvPr/>
          </p:nvSpPr>
          <p:spPr bwMode="auto">
            <a:xfrm>
              <a:off x="5568" y="2736"/>
              <a:ext cx="295" cy="288"/>
            </a:xfrm>
            <a:prstGeom prst="rect">
              <a:avLst/>
            </a:prstGeom>
            <a:solidFill>
              <a:srgbClr val="009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2" name="Picture 14" descr="HHlogo_fi_lo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057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072011" cy="78230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C4C4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C4C4C"/>
          </a:solidFill>
          <a:latin typeface="Tahoma" pitchFamily="1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C4C4C"/>
          </a:solidFill>
          <a:latin typeface="Tahoma" pitchFamily="1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C4C4C"/>
          </a:solidFill>
          <a:latin typeface="Tahoma" pitchFamily="1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4C4C4C"/>
          </a:solidFill>
          <a:latin typeface="Tahom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4C4C4C"/>
          </a:solidFill>
          <a:latin typeface="Tahom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4C4C4C"/>
          </a:solidFill>
          <a:latin typeface="Tahom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4C4C4C"/>
          </a:solidFill>
          <a:latin typeface="Tahom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4C4C4C"/>
          </a:solidFill>
          <a:latin typeface="Tahoma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CD568"/>
        </a:buClr>
        <a:buFont typeface="Wingdings" pitchFamily="1" charset="2"/>
        <a:buChar char="§"/>
        <a:defRPr sz="24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AC9"/>
        </a:buClr>
        <a:buFont typeface="Wingdings" pitchFamily="1" charset="2"/>
        <a:buChar char="§"/>
        <a:defRPr sz="2000">
          <a:solidFill>
            <a:srgbClr val="4C4C4C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38CBC"/>
        </a:buClr>
        <a:buFont typeface="Wingdings" pitchFamily="1" charset="2"/>
        <a:buChar char="§"/>
        <a:defRPr sz="2000">
          <a:solidFill>
            <a:srgbClr val="4C4C4C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9B1"/>
        </a:buClr>
        <a:buFont typeface="Wingdings" pitchFamily="1" charset="2"/>
        <a:buChar char="§"/>
        <a:defRPr>
          <a:solidFill>
            <a:srgbClr val="4C4C4C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1A18"/>
        </a:buClr>
        <a:buFont typeface="Wingdings" pitchFamily="1" charset="2"/>
        <a:buChar char="§"/>
        <a:defRPr>
          <a:solidFill>
            <a:srgbClr val="4C4C4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1A18"/>
        </a:buClr>
        <a:buFont typeface="Wingdings" pitchFamily="1" charset="2"/>
        <a:buChar char="§"/>
        <a:defRPr>
          <a:solidFill>
            <a:srgbClr val="4C4C4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1A18"/>
        </a:buClr>
        <a:buFont typeface="Wingdings" pitchFamily="1" charset="2"/>
        <a:buChar char="§"/>
        <a:defRPr>
          <a:solidFill>
            <a:srgbClr val="4C4C4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1A18"/>
        </a:buClr>
        <a:buFont typeface="Wingdings" pitchFamily="1" charset="2"/>
        <a:buChar char="§"/>
        <a:defRPr>
          <a:solidFill>
            <a:srgbClr val="4C4C4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1A18"/>
        </a:buClr>
        <a:buFont typeface="Wingdings" pitchFamily="1" charset="2"/>
        <a:buChar char="§"/>
        <a:defRPr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trofimczuk.co.uk/" TargetMode="External"/><Relationship Id="rId2" Type="http://schemas.openxmlformats.org/officeDocument/2006/relationships/hyperlink" Target="mailto:Darren.trofimczuk@haaga-helia.f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press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wix.com/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analytics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google.com/adwords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oz.com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google.com/intx/en_ie/products/driv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google.com/intx/en_ie/products/driv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o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6.png"/><Relationship Id="rId3" Type="http://schemas.openxmlformats.org/officeDocument/2006/relationships/image" Target="../media/image33.jpeg"/><Relationship Id="rId7" Type="http://schemas.openxmlformats.org/officeDocument/2006/relationships/image" Target="../media/image26.pn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32.png"/><Relationship Id="rId5" Type="http://schemas.openxmlformats.org/officeDocument/2006/relationships/image" Target="../media/image21.jpg"/><Relationship Id="rId10" Type="http://schemas.openxmlformats.org/officeDocument/2006/relationships/image" Target="../media/image31.jpg"/><Relationship Id="rId4" Type="http://schemas.openxmlformats.org/officeDocument/2006/relationships/image" Target="../media/image19.jp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google.com/intx/en_ie/products/drive/" TargetMode="External"/><Relationship Id="rId3" Type="http://schemas.openxmlformats.org/officeDocument/2006/relationships/hyperlink" Target="https://www.google.com/adwords/" TargetMode="External"/><Relationship Id="rId7" Type="http://schemas.openxmlformats.org/officeDocument/2006/relationships/hyperlink" Target="http://www.moz.com/" TargetMode="External"/><Relationship Id="rId2" Type="http://schemas.openxmlformats.org/officeDocument/2006/relationships/hyperlink" Target="https://www.google.com/analytic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omo.com/" TargetMode="External"/><Relationship Id="rId5" Type="http://schemas.openxmlformats.org/officeDocument/2006/relationships/hyperlink" Target="http://www.facebook.com/" TargetMode="External"/><Relationship Id="rId10" Type="http://schemas.openxmlformats.org/officeDocument/2006/relationships/hyperlink" Target="http://yle.fi/uutiset/finnish_retailers_up_their_online_game_with_state_investment/8800538" TargetMode="External"/><Relationship Id="rId4" Type="http://schemas.openxmlformats.org/officeDocument/2006/relationships/hyperlink" Target="http://www.weebly.com/" TargetMode="External"/><Relationship Id="rId9" Type="http://schemas.openxmlformats.org/officeDocument/2006/relationships/hyperlink" Target="https://www.linkedin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arren.trofimczuk@haaga-helia.f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dtrofimczuk.co.uk/" TargetMode="External"/><Relationship Id="rId4" Type="http://schemas.openxmlformats.org/officeDocument/2006/relationships/hyperlink" Target="http://www.haaga-helia.f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le.fi/uutiset/finnish_retailers_up_their_online_game_with_state_investment/880053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ebly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257" y="2247814"/>
            <a:ext cx="6057581" cy="1470025"/>
          </a:xfrm>
        </p:spPr>
        <p:txBody>
          <a:bodyPr/>
          <a:lstStyle/>
          <a:p>
            <a:pPr algn="ctr"/>
            <a:r>
              <a:rPr lang="en-US" sz="4800" b="1" cap="all" dirty="0" smtClean="0"/>
              <a:t>DIGI-AAMIAINEN</a:t>
            </a:r>
            <a:endParaRPr lang="fi-FI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157192"/>
            <a:ext cx="6400800" cy="1270992"/>
          </a:xfrm>
        </p:spPr>
        <p:txBody>
          <a:bodyPr/>
          <a:lstStyle/>
          <a:p>
            <a:r>
              <a:rPr lang="fi-FI" dirty="0" smtClean="0"/>
              <a:t>Darren Trofimczuk</a:t>
            </a:r>
          </a:p>
          <a:p>
            <a:r>
              <a:rPr lang="fi-FI" dirty="0" smtClean="0">
                <a:hlinkClick r:id="rId2"/>
              </a:rPr>
              <a:t>Darren.trofimczuk@haaga-helia.fi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www.dtrofimczuk.co.uk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395535" y="3909990"/>
            <a:ext cx="8145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n-lt"/>
              </a:rPr>
              <a:t>“Cost </a:t>
            </a:r>
            <a:r>
              <a:rPr lang="en-US" sz="2800" dirty="0" smtClean="0">
                <a:latin typeface="+mn-lt"/>
              </a:rPr>
              <a:t>effective technology tools </a:t>
            </a:r>
            <a:r>
              <a:rPr lang="en-US" sz="2800" smtClean="0">
                <a:latin typeface="+mn-lt"/>
              </a:rPr>
              <a:t>for business”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6375"/>
            <a:ext cx="2416368" cy="1795016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203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92" y="1340768"/>
            <a:ext cx="8435280" cy="757064"/>
          </a:xfrm>
        </p:spPr>
        <p:txBody>
          <a:bodyPr/>
          <a:lstStyle/>
          <a:p>
            <a:pPr algn="ctr"/>
            <a:r>
              <a:rPr lang="fi-FI" sz="2800" b="1" dirty="0">
                <a:cs typeface="Arial" panose="020B0604020202020204" pitchFamily="34" charset="0"/>
              </a:rPr>
              <a:t>Business </a:t>
            </a:r>
            <a:r>
              <a:rPr lang="fi-FI" sz="2800" b="1" dirty="0" smtClean="0">
                <a:cs typeface="Arial" panose="020B0604020202020204" pitchFamily="34" charset="0"/>
              </a:rPr>
              <a:t>website</a:t>
            </a:r>
            <a:r>
              <a:rPr lang="fi-FI" sz="2800" b="1" dirty="0">
                <a:cs typeface="Arial" panose="020B0604020202020204" pitchFamily="34" charset="0"/>
              </a:rPr>
              <a:t> </a:t>
            </a:r>
            <a:r>
              <a:rPr lang="fi-FI" sz="2800" b="1" dirty="0" smtClean="0">
                <a:cs typeface="Arial" panose="020B0604020202020204" pitchFamily="34" charset="0"/>
              </a:rPr>
              <a:t>design</a:t>
            </a:r>
            <a:endParaRPr lang="fi-FI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Darren Trofimczuk darren.trofimczuk@haaga-helia.fi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247328" y="2204864"/>
            <a:ext cx="836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Other cost effective solution similar to </a:t>
            </a:r>
            <a:r>
              <a:rPr lang="en-US" dirty="0" err="1" smtClean="0">
                <a:latin typeface="+mn-lt"/>
              </a:rPr>
              <a:t>Weebly</a:t>
            </a:r>
            <a:r>
              <a:rPr lang="en-US" dirty="0" smtClean="0">
                <a:latin typeface="+mn-lt"/>
              </a:rPr>
              <a:t>?</a:t>
            </a:r>
            <a:endParaRPr lang="en-US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16227"/>
            <a:ext cx="2949848" cy="1735205"/>
          </a:xfrm>
          <a:prstGeom prst="rect">
            <a:avLst/>
          </a:prstGeom>
        </p:spPr>
      </p:pic>
      <p:sp>
        <p:nvSpPr>
          <p:cNvPr id="11" name="TextBox 10">
            <a:hlinkClick r:id="rId3"/>
          </p:cNvPr>
          <p:cNvSpPr txBox="1"/>
          <p:nvPr/>
        </p:nvSpPr>
        <p:spPr>
          <a:xfrm>
            <a:off x="247328" y="5078818"/>
            <a:ext cx="331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https://wordpress.com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52936"/>
            <a:ext cx="1523587" cy="1785372"/>
          </a:xfrm>
          <a:prstGeom prst="rect">
            <a:avLst/>
          </a:prstGeom>
        </p:spPr>
      </p:pic>
      <p:sp>
        <p:nvSpPr>
          <p:cNvPr id="13" name="TextBox 12">
            <a:hlinkClick r:id="rId5"/>
          </p:cNvPr>
          <p:cNvSpPr txBox="1"/>
          <p:nvPr/>
        </p:nvSpPr>
        <p:spPr>
          <a:xfrm>
            <a:off x="4438139" y="5078818"/>
            <a:ext cx="3750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http://www.wix.com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400214"/>
            <a:ext cx="8077200" cy="757064"/>
          </a:xfrm>
        </p:spPr>
        <p:txBody>
          <a:bodyPr/>
          <a:lstStyle/>
          <a:p>
            <a:r>
              <a:rPr lang="fi-FI" sz="4000" dirty="0">
                <a:cs typeface="Arial" panose="020B0604020202020204" pitchFamily="34" charset="0"/>
              </a:rPr>
              <a:t>Google </a:t>
            </a:r>
            <a:r>
              <a:rPr lang="fi-FI" sz="4000" dirty="0" smtClean="0">
                <a:cs typeface="Arial" panose="020B0604020202020204" pitchFamily="34" charset="0"/>
              </a:rPr>
              <a:t>Analytics</a:t>
            </a:r>
            <a:r>
              <a:rPr lang="fi-FI" sz="4000" dirty="0">
                <a:cs typeface="Arial" panose="020B0604020202020204" pitchFamily="34" charset="0"/>
              </a:rPr>
              <a:t/>
            </a:r>
            <a:br>
              <a:rPr lang="fi-FI" sz="4000" dirty="0"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Darren Trofimczuk darren.trofimczuk@haaga-helia.fi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06896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latin typeface="+mn-lt"/>
              </a:rPr>
              <a:t>Google </a:t>
            </a:r>
            <a:r>
              <a:rPr lang="fi-FI" dirty="0" err="1" smtClean="0">
                <a:latin typeface="+mn-lt"/>
              </a:rPr>
              <a:t>analytic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service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that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allows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you</a:t>
            </a:r>
            <a:r>
              <a:rPr lang="fi-FI" dirty="0" smtClean="0">
                <a:latin typeface="+mn-lt"/>
              </a:rPr>
              <a:t> to </a:t>
            </a:r>
            <a:r>
              <a:rPr lang="fi-FI" dirty="0" err="1" smtClean="0">
                <a:latin typeface="+mn-lt"/>
              </a:rPr>
              <a:t>monitor</a:t>
            </a:r>
            <a:r>
              <a:rPr lang="fi-FI" dirty="0" smtClean="0">
                <a:latin typeface="+mn-lt"/>
              </a:rPr>
              <a:t> website </a:t>
            </a:r>
            <a:r>
              <a:rPr lang="fi-FI" dirty="0" err="1" smtClean="0">
                <a:latin typeface="+mn-lt"/>
              </a:rPr>
              <a:t>traffic</a:t>
            </a:r>
            <a:r>
              <a:rPr lang="fi-FI" dirty="0">
                <a:latin typeface="+mn-lt"/>
              </a:rPr>
              <a:t>. </a:t>
            </a:r>
            <a:endParaRPr lang="fi-FI" dirty="0" smtClean="0">
              <a:latin typeface="+mn-lt"/>
            </a:endParaRPr>
          </a:p>
          <a:p>
            <a:endParaRPr lang="fi-FI" dirty="0">
              <a:latin typeface="+mn-lt"/>
            </a:endParaRPr>
          </a:p>
          <a:p>
            <a:r>
              <a:rPr lang="fi-FI" dirty="0" smtClean="0">
                <a:latin typeface="+mn-lt"/>
                <a:hlinkClick r:id="rId2"/>
              </a:rPr>
              <a:t>http</a:t>
            </a:r>
            <a:r>
              <a:rPr lang="fi-FI" dirty="0">
                <a:latin typeface="+mn-lt"/>
                <a:hlinkClick r:id="rId2"/>
              </a:rPr>
              <a:t>://www.google.com/analytics</a:t>
            </a:r>
            <a:r>
              <a:rPr lang="fi-FI" dirty="0" smtClean="0">
                <a:latin typeface="+mn-lt"/>
                <a:hlinkClick r:id="rId2"/>
              </a:rPr>
              <a:t>/</a:t>
            </a:r>
            <a:endParaRPr lang="fi-FI" dirty="0" smtClean="0">
              <a:latin typeface="+mn-lt"/>
            </a:endParaRPr>
          </a:p>
          <a:p>
            <a:endParaRPr lang="fi-FI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>
                <a:latin typeface="+mn-lt"/>
              </a:rPr>
              <a:t>Tracking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codes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placed</a:t>
            </a:r>
            <a:r>
              <a:rPr lang="fi-FI" dirty="0" smtClean="0">
                <a:latin typeface="+mn-lt"/>
              </a:rPr>
              <a:t> on website </a:t>
            </a:r>
            <a:r>
              <a:rPr lang="fi-FI" dirty="0" err="1" smtClean="0">
                <a:latin typeface="+mn-lt"/>
              </a:rPr>
              <a:t>pages</a:t>
            </a:r>
            <a:endParaRPr lang="fi-FI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dirty="0" smtClean="0">
                <a:latin typeface="+mn-lt"/>
              </a:rPr>
              <a:t>Dashboard </a:t>
            </a:r>
            <a:r>
              <a:rPr lang="fi-FI" dirty="0" err="1" smtClean="0">
                <a:latin typeface="+mn-lt"/>
              </a:rPr>
              <a:t>system</a:t>
            </a:r>
            <a:r>
              <a:rPr lang="fi-FI" dirty="0" smtClean="0">
                <a:latin typeface="+mn-lt"/>
              </a:rPr>
              <a:t> for </a:t>
            </a:r>
            <a:r>
              <a:rPr lang="fi-FI" dirty="0" err="1" smtClean="0">
                <a:latin typeface="+mn-lt"/>
              </a:rPr>
              <a:t>monitoring</a:t>
            </a:r>
            <a:r>
              <a:rPr lang="fi-FI" dirty="0" smtClean="0">
                <a:latin typeface="+mn-lt"/>
              </a:rPr>
              <a:t> website </a:t>
            </a:r>
            <a:r>
              <a:rPr lang="fi-FI" dirty="0" err="1" smtClean="0">
                <a:latin typeface="+mn-lt"/>
              </a:rPr>
              <a:t>traffic</a:t>
            </a:r>
            <a:endParaRPr lang="fi-FI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8" y="273617"/>
            <a:ext cx="2489420" cy="158417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-739080" y="1244054"/>
            <a:ext cx="8435280" cy="75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C4C4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C4C4C"/>
                </a:solidFill>
                <a:latin typeface="Tahoma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C4C4C"/>
                </a:solidFill>
                <a:latin typeface="Tahoma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C4C4C"/>
                </a:solidFill>
                <a:latin typeface="Tahoma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C4C4C"/>
                </a:solidFill>
                <a:latin typeface="Tahoma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C4C4C"/>
                </a:solidFill>
                <a:latin typeface="Tahoma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C4C4C"/>
                </a:solidFill>
                <a:latin typeface="Tahoma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C4C4C"/>
                </a:solidFill>
                <a:latin typeface="Tahoma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C4C4C"/>
                </a:solidFill>
                <a:latin typeface="Tahoma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fi-FI" sz="2800" b="1" kern="0" smtClean="0">
                <a:cs typeface="Arial" panose="020B0604020202020204" pitchFamily="34" charset="0"/>
              </a:rPr>
              <a:t>Website SEO &amp; Analytic tools</a:t>
            </a:r>
            <a:endParaRPr lang="fi-FI" sz="2800" b="1" kern="0" dirty="0"/>
          </a:p>
        </p:txBody>
      </p:sp>
    </p:spTree>
    <p:extLst>
      <p:ext uri="{BB962C8B-B14F-4D97-AF65-F5344CB8AC3E}">
        <p14:creationId xmlns:p14="http://schemas.microsoft.com/office/powerpoint/2010/main" val="23791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077200" cy="757064"/>
          </a:xfrm>
        </p:spPr>
        <p:txBody>
          <a:bodyPr/>
          <a:lstStyle/>
          <a:p>
            <a:r>
              <a:rPr lang="fi-FI" sz="4000" dirty="0">
                <a:cs typeface="Arial" panose="020B0604020202020204" pitchFamily="34" charset="0"/>
              </a:rPr>
              <a:t>Google </a:t>
            </a:r>
            <a:r>
              <a:rPr lang="fi-FI" sz="4000" dirty="0" smtClean="0">
                <a:cs typeface="Arial" panose="020B0604020202020204" pitchFamily="34" charset="0"/>
              </a:rPr>
              <a:t>Analytics</a:t>
            </a:r>
            <a:r>
              <a:rPr lang="fi-FI" sz="4000" dirty="0">
                <a:cs typeface="Arial" panose="020B0604020202020204" pitchFamily="34" charset="0"/>
              </a:rPr>
              <a:t/>
            </a:r>
            <a:br>
              <a:rPr lang="fi-FI" sz="4000" dirty="0"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Darren Trofimczuk darren.trofimczuk@haaga-helia.fi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8" y="273617"/>
            <a:ext cx="2489420" cy="15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11" t="19540" r="-375" b="8691"/>
          <a:stretch/>
        </p:blipFill>
        <p:spPr>
          <a:xfrm>
            <a:off x="755576" y="1988397"/>
            <a:ext cx="7632848" cy="433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077200" cy="757064"/>
          </a:xfrm>
        </p:spPr>
        <p:txBody>
          <a:bodyPr/>
          <a:lstStyle/>
          <a:p>
            <a:r>
              <a:rPr lang="fi-FI" sz="4000" dirty="0">
                <a:cs typeface="Arial" panose="020B0604020202020204" pitchFamily="34" charset="0"/>
              </a:rPr>
              <a:t>Google </a:t>
            </a:r>
            <a:r>
              <a:rPr lang="fi-FI" sz="4000" dirty="0" err="1" smtClean="0">
                <a:cs typeface="Arial" panose="020B0604020202020204" pitchFamily="34" charset="0"/>
              </a:rPr>
              <a:t>Adwords</a:t>
            </a:r>
            <a:r>
              <a:rPr lang="fi-FI" sz="4000" dirty="0">
                <a:cs typeface="Arial" panose="020B0604020202020204" pitchFamily="34" charset="0"/>
              </a:rPr>
              <a:t/>
            </a:r>
            <a:br>
              <a:rPr lang="fi-FI" sz="4000" dirty="0"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Darren Trofimczuk darren.trofimczuk@haaga-helia.fi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087374"/>
            <a:ext cx="7341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>
                <a:latin typeface="+mn-lt"/>
              </a:rPr>
              <a:t>Pay</a:t>
            </a:r>
            <a:r>
              <a:rPr lang="fi-FI" dirty="0" smtClean="0">
                <a:latin typeface="+mn-lt"/>
              </a:rPr>
              <a:t> per </a:t>
            </a:r>
            <a:r>
              <a:rPr lang="fi-FI" dirty="0" err="1" smtClean="0">
                <a:latin typeface="+mn-lt"/>
              </a:rPr>
              <a:t>click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advertising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using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keywords</a:t>
            </a:r>
            <a:endParaRPr lang="fi-FI" dirty="0" smtClean="0">
              <a:latin typeface="+mn-lt"/>
            </a:endParaRPr>
          </a:p>
          <a:p>
            <a:r>
              <a:rPr lang="fi-FI" dirty="0">
                <a:latin typeface="+mn-lt"/>
                <a:hlinkClick r:id="rId2"/>
              </a:rPr>
              <a:t>http://www.google.com/adwords</a:t>
            </a:r>
            <a:r>
              <a:rPr lang="fi-FI" dirty="0" smtClean="0">
                <a:latin typeface="+mn-lt"/>
                <a:hlinkClick r:id="rId2"/>
              </a:rPr>
              <a:t>/</a:t>
            </a:r>
            <a:endParaRPr lang="fi-FI" dirty="0" smtClean="0">
              <a:latin typeface="+mn-lt"/>
            </a:endParaRPr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" y="3361670"/>
            <a:ext cx="7917777" cy="27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06" y="13433"/>
            <a:ext cx="2618439" cy="1588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04" y="1576063"/>
            <a:ext cx="8077200" cy="757064"/>
          </a:xfrm>
        </p:spPr>
        <p:txBody>
          <a:bodyPr/>
          <a:lstStyle/>
          <a:p>
            <a:r>
              <a:rPr lang="fi-FI" sz="4000" dirty="0" smtClean="0">
                <a:latin typeface="+mn-lt"/>
                <a:cs typeface="Arial" panose="020B0604020202020204" pitchFamily="34" charset="0"/>
              </a:rPr>
              <a:t>SEO (</a:t>
            </a:r>
            <a:r>
              <a:rPr lang="fi-FI" sz="4000" dirty="0" err="1" smtClean="0">
                <a:latin typeface="+mn-lt"/>
                <a:cs typeface="Arial" panose="020B0604020202020204" pitchFamily="34" charset="0"/>
              </a:rPr>
              <a:t>Search</a:t>
            </a:r>
            <a:r>
              <a:rPr lang="fi-FI" sz="4000" dirty="0" smtClean="0">
                <a:latin typeface="+mn-lt"/>
                <a:cs typeface="Arial" panose="020B0604020202020204" pitchFamily="34" charset="0"/>
              </a:rPr>
              <a:t> Engine </a:t>
            </a:r>
            <a:r>
              <a:rPr lang="fi-FI" sz="4000" dirty="0" err="1" smtClean="0">
                <a:latin typeface="+mn-lt"/>
                <a:cs typeface="Arial" panose="020B0604020202020204" pitchFamily="34" charset="0"/>
              </a:rPr>
              <a:t>Optimization</a:t>
            </a:r>
            <a:r>
              <a:rPr lang="fi-FI" sz="4000" dirty="0" smtClean="0">
                <a:latin typeface="+mn-lt"/>
                <a:cs typeface="Arial" panose="020B0604020202020204" pitchFamily="34" charset="0"/>
              </a:rPr>
              <a:t>)</a:t>
            </a:r>
            <a:r>
              <a:rPr lang="fi-FI" sz="4000" dirty="0">
                <a:cs typeface="Arial" panose="020B0604020202020204" pitchFamily="34" charset="0"/>
              </a:rPr>
              <a:t/>
            </a:r>
            <a:br>
              <a:rPr lang="fi-FI" sz="4000" dirty="0"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Darren Trofimczuk darren.trofimczuk@haaga-helia.fi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312204" y="2262507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>
                <a:latin typeface="+mn-lt"/>
              </a:rPr>
              <a:t>The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best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way</a:t>
            </a:r>
            <a:r>
              <a:rPr lang="fi-FI" dirty="0" smtClean="0">
                <a:latin typeface="+mn-lt"/>
              </a:rPr>
              <a:t> to </a:t>
            </a:r>
            <a:r>
              <a:rPr lang="fi-FI" dirty="0" err="1" smtClean="0">
                <a:latin typeface="+mn-lt"/>
              </a:rPr>
              <a:t>think</a:t>
            </a:r>
            <a:r>
              <a:rPr lang="fi-FI" dirty="0" smtClean="0">
                <a:latin typeface="+mn-lt"/>
              </a:rPr>
              <a:t> of SEO is </a:t>
            </a:r>
            <a:r>
              <a:rPr lang="fi-FI" dirty="0" err="1" smtClean="0">
                <a:latin typeface="+mn-lt"/>
              </a:rPr>
              <a:t>how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well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your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webiste</a:t>
            </a:r>
            <a:r>
              <a:rPr lang="fi-FI" dirty="0" smtClean="0">
                <a:latin typeface="+mn-lt"/>
              </a:rPr>
              <a:t> is </a:t>
            </a:r>
            <a:r>
              <a:rPr lang="fi-FI" dirty="0" err="1" smtClean="0">
                <a:latin typeface="+mn-lt"/>
              </a:rPr>
              <a:t>structured</a:t>
            </a:r>
            <a:r>
              <a:rPr lang="fi-FI" dirty="0" smtClean="0">
                <a:latin typeface="+mn-lt"/>
              </a:rPr>
              <a:t>, </a:t>
            </a:r>
            <a:r>
              <a:rPr lang="fi-FI" dirty="0" err="1" smtClean="0">
                <a:latin typeface="+mn-lt"/>
              </a:rPr>
              <a:t>so</a:t>
            </a:r>
            <a:r>
              <a:rPr lang="fi-FI" dirty="0" smtClean="0">
                <a:latin typeface="+mn-lt"/>
              </a:rPr>
              <a:t> it </a:t>
            </a:r>
            <a:r>
              <a:rPr lang="fi-FI" dirty="0" err="1" smtClean="0">
                <a:latin typeface="+mn-lt"/>
              </a:rPr>
              <a:t>can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be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found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quicker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by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different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search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engines</a:t>
            </a:r>
            <a:r>
              <a:rPr lang="fi-FI" dirty="0" smtClean="0">
                <a:latin typeface="+mn-lt"/>
              </a:rPr>
              <a:t>.</a:t>
            </a:r>
            <a:endParaRPr lang="fi-FI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655903"/>
            <a:ext cx="7787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 smtClean="0">
                <a:latin typeface="+mn-lt"/>
              </a:rPr>
              <a:t>Page </a:t>
            </a:r>
            <a:r>
              <a:rPr lang="fi-FI" dirty="0" err="1" smtClean="0">
                <a:latin typeface="+mn-lt"/>
              </a:rPr>
              <a:t>name</a:t>
            </a:r>
            <a:r>
              <a:rPr lang="fi-FI" dirty="0" smtClean="0">
                <a:latin typeface="+mn-lt"/>
              </a:rPr>
              <a:t> and </a:t>
            </a:r>
            <a:r>
              <a:rPr lang="fi-FI" dirty="0" err="1" smtClean="0">
                <a:latin typeface="+mn-lt"/>
              </a:rPr>
              <a:t>title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descriptions</a:t>
            </a:r>
            <a:endParaRPr lang="fi-FI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dirty="0" smtClean="0">
                <a:latin typeface="+mn-lt"/>
              </a:rPr>
              <a:t>Website </a:t>
            </a:r>
            <a:r>
              <a:rPr lang="fi-FI" dirty="0" err="1" smtClean="0">
                <a:latin typeface="+mn-lt"/>
              </a:rPr>
              <a:t>loading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time</a:t>
            </a:r>
            <a:r>
              <a:rPr lang="fi-FI" dirty="0" smtClean="0">
                <a:latin typeface="+mn-lt"/>
              </a:rPr>
              <a:t> (</a:t>
            </a:r>
            <a:r>
              <a:rPr lang="fi-FI" dirty="0" err="1" smtClean="0">
                <a:latin typeface="+mn-lt"/>
              </a:rPr>
              <a:t>big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pictures</a:t>
            </a:r>
            <a:r>
              <a:rPr lang="fi-FI" dirty="0" smtClean="0">
                <a:latin typeface="+mn-lt"/>
              </a:rPr>
              <a:t>, </a:t>
            </a:r>
            <a:r>
              <a:rPr lang="fi-FI" dirty="0" err="1" smtClean="0">
                <a:latin typeface="+mn-lt"/>
              </a:rPr>
              <a:t>lots</a:t>
            </a:r>
            <a:r>
              <a:rPr lang="fi-FI" dirty="0" smtClean="0">
                <a:latin typeface="+mn-lt"/>
              </a:rPr>
              <a:t> of media </a:t>
            </a:r>
            <a:r>
              <a:rPr lang="fi-FI" dirty="0" err="1" smtClean="0">
                <a:latin typeface="+mn-lt"/>
              </a:rPr>
              <a:t>can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slow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things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down</a:t>
            </a:r>
            <a:r>
              <a:rPr lang="fi-FI" dirty="0" smtClean="0">
                <a:latin typeface="+mn-lt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>
                <a:latin typeface="+mn-lt"/>
              </a:rPr>
              <a:t>Register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your</a:t>
            </a:r>
            <a:r>
              <a:rPr lang="fi-FI" dirty="0" smtClean="0">
                <a:latin typeface="+mn-lt"/>
              </a:rPr>
              <a:t> website with Google, Bing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 smtClean="0">
                <a:latin typeface="+mn-lt"/>
              </a:rPr>
              <a:t>Errors</a:t>
            </a:r>
            <a:r>
              <a:rPr lang="fi-FI" dirty="0" smtClean="0">
                <a:latin typeface="+mn-lt"/>
              </a:rPr>
              <a:t> on </a:t>
            </a:r>
            <a:r>
              <a:rPr lang="fi-FI" dirty="0" err="1" smtClean="0">
                <a:latin typeface="+mn-lt"/>
              </a:rPr>
              <a:t>webpage</a:t>
            </a:r>
            <a:r>
              <a:rPr lang="fi-FI" dirty="0">
                <a:latin typeface="+mn-lt"/>
              </a:rPr>
              <a:t> </a:t>
            </a:r>
            <a:r>
              <a:rPr lang="fi-FI" dirty="0" smtClean="0">
                <a:latin typeface="+mn-lt"/>
              </a:rPr>
              <a:t>(</a:t>
            </a:r>
            <a:r>
              <a:rPr lang="fi-FI" dirty="0" err="1" smtClean="0">
                <a:latin typeface="+mn-lt"/>
              </a:rPr>
              <a:t>internal</a:t>
            </a:r>
            <a:r>
              <a:rPr lang="fi-FI" dirty="0" smtClean="0">
                <a:latin typeface="+mn-lt"/>
              </a:rPr>
              <a:t> and </a:t>
            </a:r>
            <a:r>
              <a:rPr lang="fi-FI" dirty="0" err="1" smtClean="0">
                <a:latin typeface="+mn-lt"/>
              </a:rPr>
              <a:t>external</a:t>
            </a:r>
            <a:r>
              <a:rPr lang="fi-FI" dirty="0" smtClean="0">
                <a:latin typeface="+mn-lt"/>
              </a:rPr>
              <a:t> </a:t>
            </a:r>
            <a:r>
              <a:rPr lang="fi-FI" dirty="0" err="1" smtClean="0">
                <a:latin typeface="+mn-lt"/>
              </a:rPr>
              <a:t>links</a:t>
            </a:r>
            <a:r>
              <a:rPr lang="fi-FI" dirty="0" smtClean="0">
                <a:latin typeface="+mn-lt"/>
              </a:rPr>
              <a:t>, </a:t>
            </a:r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83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2454"/>
            <a:ext cx="8435280" cy="757064"/>
          </a:xfrm>
        </p:spPr>
        <p:txBody>
          <a:bodyPr/>
          <a:lstStyle/>
          <a:p>
            <a:pPr algn="ctr"/>
            <a:r>
              <a:rPr lang="fi-FI" sz="2800" b="1" dirty="0">
                <a:cs typeface="Arial" panose="020B0604020202020204" pitchFamily="34" charset="0"/>
              </a:rPr>
              <a:t>Website SEO &amp; </a:t>
            </a:r>
            <a:r>
              <a:rPr lang="fi-FI" sz="2800" b="1" dirty="0" err="1">
                <a:cs typeface="Arial" panose="020B0604020202020204" pitchFamily="34" charset="0"/>
              </a:rPr>
              <a:t>Analytic</a:t>
            </a:r>
            <a:r>
              <a:rPr lang="fi-FI" sz="2800" b="1" dirty="0">
                <a:cs typeface="Arial" panose="020B0604020202020204" pitchFamily="34" charset="0"/>
              </a:rPr>
              <a:t> </a:t>
            </a:r>
            <a:r>
              <a:rPr lang="fi-FI" sz="2800" b="1" dirty="0" err="1">
                <a:cs typeface="Arial" panose="020B0604020202020204" pitchFamily="34" charset="0"/>
              </a:rPr>
              <a:t>t</a:t>
            </a:r>
            <a:r>
              <a:rPr lang="fi-FI" sz="2800" b="1" dirty="0" err="1" smtClean="0">
                <a:cs typeface="Arial" panose="020B0604020202020204" pitchFamily="34" charset="0"/>
              </a:rPr>
              <a:t>ools</a:t>
            </a:r>
            <a:endParaRPr lang="fi-FI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Darren Trofimczuk darren.trofimczuk@haaga-helia.fi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91916"/>
            <a:ext cx="2857500" cy="1905000"/>
          </a:xfrm>
          <a:prstGeom prst="rect">
            <a:avLst/>
          </a:prstGeom>
        </p:spPr>
      </p:pic>
      <p:sp>
        <p:nvSpPr>
          <p:cNvPr id="7" name="TextBox 6">
            <a:hlinkClick r:id="rId3"/>
          </p:cNvPr>
          <p:cNvSpPr txBox="1"/>
          <p:nvPr/>
        </p:nvSpPr>
        <p:spPr>
          <a:xfrm>
            <a:off x="4167808" y="291358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https://moz.com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87624" y="386104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SEO Reports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SEO Optimization tips/suggestions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Analytics tracker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3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92" y="1340768"/>
            <a:ext cx="8435280" cy="757064"/>
          </a:xfrm>
        </p:spPr>
        <p:txBody>
          <a:bodyPr/>
          <a:lstStyle/>
          <a:p>
            <a:pPr algn="ctr"/>
            <a:r>
              <a:rPr lang="fi-FI" sz="3200" b="1" dirty="0" err="1">
                <a:cs typeface="Arial" panose="020B0604020202020204" pitchFamily="34" charset="0"/>
              </a:rPr>
              <a:t>Cloud</a:t>
            </a:r>
            <a:r>
              <a:rPr lang="fi-FI" sz="3200" b="1" dirty="0">
                <a:cs typeface="Arial" panose="020B0604020202020204" pitchFamily="34" charset="0"/>
              </a:rPr>
              <a:t> </a:t>
            </a:r>
            <a:r>
              <a:rPr lang="fi-FI" sz="3200" b="1" dirty="0" err="1">
                <a:cs typeface="Arial" panose="020B0604020202020204" pitchFamily="34" charset="0"/>
              </a:rPr>
              <a:t>based</a:t>
            </a:r>
            <a:r>
              <a:rPr lang="fi-FI" sz="3200" b="1" dirty="0">
                <a:cs typeface="Arial" panose="020B0604020202020204" pitchFamily="34" charset="0"/>
              </a:rPr>
              <a:t> </a:t>
            </a:r>
            <a:r>
              <a:rPr lang="fi-FI" sz="3200" b="1" dirty="0" err="1">
                <a:cs typeface="Arial" panose="020B0604020202020204" pitchFamily="34" charset="0"/>
              </a:rPr>
              <a:t>calloboration</a:t>
            </a:r>
            <a:r>
              <a:rPr lang="fi-FI" sz="3200" b="1" dirty="0">
                <a:cs typeface="Arial" panose="020B0604020202020204" pitchFamily="34" charset="0"/>
              </a:rPr>
              <a:t> </a:t>
            </a:r>
            <a:r>
              <a:rPr lang="fi-FI" sz="3200" b="1" dirty="0" err="1" smtClean="0">
                <a:cs typeface="Arial" panose="020B0604020202020204" pitchFamily="34" charset="0"/>
              </a:rPr>
              <a:t>tools</a:t>
            </a:r>
            <a:endParaRPr lang="fi-FI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Darren Trofimczuk darren.trofimczuk@haaga-helia.fi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62" y="4797152"/>
            <a:ext cx="4406900" cy="774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5" b="28322"/>
          <a:stretch/>
        </p:blipFill>
        <p:spPr>
          <a:xfrm>
            <a:off x="2921840" y="2318472"/>
            <a:ext cx="371703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92" y="1340768"/>
            <a:ext cx="8435280" cy="757064"/>
          </a:xfrm>
        </p:spPr>
        <p:txBody>
          <a:bodyPr/>
          <a:lstStyle/>
          <a:p>
            <a:pPr algn="ctr"/>
            <a:r>
              <a:rPr lang="fi-FI" sz="3200" b="1" dirty="0" err="1">
                <a:cs typeface="Arial" panose="020B0604020202020204" pitchFamily="34" charset="0"/>
              </a:rPr>
              <a:t>Cloud</a:t>
            </a:r>
            <a:r>
              <a:rPr lang="fi-FI" sz="3200" b="1" dirty="0">
                <a:cs typeface="Arial" panose="020B0604020202020204" pitchFamily="34" charset="0"/>
              </a:rPr>
              <a:t> </a:t>
            </a:r>
            <a:r>
              <a:rPr lang="fi-FI" sz="3200" b="1" dirty="0" err="1">
                <a:cs typeface="Arial" panose="020B0604020202020204" pitchFamily="34" charset="0"/>
              </a:rPr>
              <a:t>based</a:t>
            </a:r>
            <a:r>
              <a:rPr lang="fi-FI" sz="3200" b="1" dirty="0">
                <a:cs typeface="Arial" panose="020B0604020202020204" pitchFamily="34" charset="0"/>
              </a:rPr>
              <a:t> </a:t>
            </a:r>
            <a:r>
              <a:rPr lang="fi-FI" sz="3200" b="1" dirty="0" err="1">
                <a:cs typeface="Arial" panose="020B0604020202020204" pitchFamily="34" charset="0"/>
              </a:rPr>
              <a:t>calloboration</a:t>
            </a:r>
            <a:r>
              <a:rPr lang="fi-FI" sz="3200" b="1" dirty="0">
                <a:cs typeface="Arial" panose="020B0604020202020204" pitchFamily="34" charset="0"/>
              </a:rPr>
              <a:t> </a:t>
            </a:r>
            <a:r>
              <a:rPr lang="fi-FI" sz="3200" b="1" dirty="0" err="1" smtClean="0">
                <a:cs typeface="Arial" panose="020B0604020202020204" pitchFamily="34" charset="0"/>
              </a:rPr>
              <a:t>tools</a:t>
            </a:r>
            <a:endParaRPr lang="fi-FI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Darren Trofimczuk darren.trofimczuk@haaga-helia.fi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4406900" cy="77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39" y="3315114"/>
            <a:ext cx="7380312" cy="2552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05" y="2097832"/>
            <a:ext cx="3848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518638"/>
            <a:ext cx="5221684" cy="757064"/>
          </a:xfrm>
        </p:spPr>
        <p:txBody>
          <a:bodyPr/>
          <a:lstStyle/>
          <a:p>
            <a:pPr algn="ctr"/>
            <a:r>
              <a:rPr lang="fi-FI" sz="3200" b="1" dirty="0" err="1">
                <a:cs typeface="Arial" panose="020B0604020202020204" pitchFamily="34" charset="0"/>
              </a:rPr>
              <a:t>Cloud</a:t>
            </a:r>
            <a:r>
              <a:rPr lang="fi-FI" sz="3200" b="1" dirty="0">
                <a:cs typeface="Arial" panose="020B0604020202020204" pitchFamily="34" charset="0"/>
              </a:rPr>
              <a:t> </a:t>
            </a:r>
            <a:r>
              <a:rPr lang="fi-FI" sz="3200" b="1" dirty="0" err="1">
                <a:cs typeface="Arial" panose="020B0604020202020204" pitchFamily="34" charset="0"/>
              </a:rPr>
              <a:t>based</a:t>
            </a:r>
            <a:r>
              <a:rPr lang="fi-FI" sz="3200" b="1" dirty="0">
                <a:cs typeface="Arial" panose="020B0604020202020204" pitchFamily="34" charset="0"/>
              </a:rPr>
              <a:t> </a:t>
            </a:r>
            <a:r>
              <a:rPr lang="fi-FI" sz="3200" b="1" dirty="0" err="1">
                <a:cs typeface="Arial" panose="020B0604020202020204" pitchFamily="34" charset="0"/>
              </a:rPr>
              <a:t>calloboration</a:t>
            </a:r>
            <a:r>
              <a:rPr lang="fi-FI" sz="3200" b="1" dirty="0">
                <a:cs typeface="Arial" panose="020B0604020202020204" pitchFamily="34" charset="0"/>
              </a:rPr>
              <a:t> </a:t>
            </a:r>
            <a:r>
              <a:rPr lang="fi-FI" sz="3200" b="1" dirty="0" err="1" smtClean="0">
                <a:cs typeface="Arial" panose="020B0604020202020204" pitchFamily="34" charset="0"/>
              </a:rPr>
              <a:t>tools</a:t>
            </a:r>
            <a:endParaRPr lang="fi-FI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Darren Trofimczuk darren.trofimczuk@haaga-helia.fi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29271"/>
            <a:ext cx="3168352" cy="9515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9158" y="2249229"/>
            <a:ext cx="706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 Drive-Useful tools for business: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791870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Unlimited storage options (5 users get 1TB each)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Email &amp; Calendar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Google Hangouts (Video conferencing)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Alternative software solutions for-Microsoft Office, spreadsheets, images, PDF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Business templates &amp; Solutions-open source community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Form &amp; survey creator 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0367" y="5739824"/>
            <a:ext cx="740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https://apps.google.com/intx/en_ie/products/drive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518638"/>
            <a:ext cx="5221684" cy="757064"/>
          </a:xfrm>
        </p:spPr>
        <p:txBody>
          <a:bodyPr/>
          <a:lstStyle/>
          <a:p>
            <a:pPr algn="ctr"/>
            <a:r>
              <a:rPr lang="fi-FI" sz="3200" b="1" dirty="0" err="1">
                <a:cs typeface="Arial" panose="020B0604020202020204" pitchFamily="34" charset="0"/>
              </a:rPr>
              <a:t>Cloud</a:t>
            </a:r>
            <a:r>
              <a:rPr lang="fi-FI" sz="3200" b="1" dirty="0">
                <a:cs typeface="Arial" panose="020B0604020202020204" pitchFamily="34" charset="0"/>
              </a:rPr>
              <a:t> </a:t>
            </a:r>
            <a:r>
              <a:rPr lang="fi-FI" sz="3200" b="1" dirty="0" err="1">
                <a:cs typeface="Arial" panose="020B0604020202020204" pitchFamily="34" charset="0"/>
              </a:rPr>
              <a:t>based</a:t>
            </a:r>
            <a:r>
              <a:rPr lang="fi-FI" sz="3200" b="1" dirty="0">
                <a:cs typeface="Arial" panose="020B0604020202020204" pitchFamily="34" charset="0"/>
              </a:rPr>
              <a:t> </a:t>
            </a:r>
            <a:r>
              <a:rPr lang="fi-FI" sz="3200" b="1" dirty="0" err="1">
                <a:cs typeface="Arial" panose="020B0604020202020204" pitchFamily="34" charset="0"/>
              </a:rPr>
              <a:t>calloboration</a:t>
            </a:r>
            <a:r>
              <a:rPr lang="fi-FI" sz="3200" b="1" dirty="0">
                <a:cs typeface="Arial" panose="020B0604020202020204" pitchFamily="34" charset="0"/>
              </a:rPr>
              <a:t> </a:t>
            </a:r>
            <a:r>
              <a:rPr lang="fi-FI" sz="3200" b="1" dirty="0" err="1" smtClean="0">
                <a:cs typeface="Arial" panose="020B0604020202020204" pitchFamily="34" charset="0"/>
              </a:rPr>
              <a:t>tools</a:t>
            </a:r>
            <a:endParaRPr lang="fi-FI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Darren Trofimczuk darren.trofimczuk@haaga-helia.fi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29271"/>
            <a:ext cx="3168352" cy="9515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0367" y="5739824"/>
            <a:ext cx="7406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https://apps.google.com/intx/en_ie/products/drive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58" y="2449844"/>
            <a:ext cx="5328592" cy="331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669831"/>
            <a:ext cx="6552828" cy="914400"/>
          </a:xfrm>
        </p:spPr>
        <p:txBody>
          <a:bodyPr/>
          <a:lstStyle/>
          <a:p>
            <a:pPr algn="ctr"/>
            <a:r>
              <a:rPr lang="fi-FI" b="1" dirty="0" err="1" smtClean="0">
                <a:solidFill>
                  <a:schemeClr val="tx1"/>
                </a:solidFill>
              </a:rPr>
              <a:t>Lecture</a:t>
            </a:r>
            <a:r>
              <a:rPr lang="fi-FI" b="1" dirty="0" smtClean="0">
                <a:solidFill>
                  <a:schemeClr val="tx1"/>
                </a:solidFill>
              </a:rPr>
              <a:t> </a:t>
            </a:r>
            <a:r>
              <a:rPr lang="fi-FI" b="1" dirty="0">
                <a:solidFill>
                  <a:schemeClr val="tx1"/>
                </a:solidFill>
              </a:rPr>
              <a:t>C</a:t>
            </a:r>
            <a:r>
              <a:rPr lang="fi-FI" b="1" dirty="0" smtClean="0">
                <a:solidFill>
                  <a:schemeClr val="tx1"/>
                </a:solidFill>
              </a:rPr>
              <a:t>ontent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4762872" cy="246221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Darren Trofimczuk darren.trofimczuk@haaga-helia.fi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251520" y="285642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fi-FI" dirty="0" smtClean="0">
                <a:latin typeface="+mn-lt"/>
                <a:cs typeface="Arial" panose="020B0604020202020204" pitchFamily="34" charset="0"/>
              </a:rPr>
              <a:t>Business website</a:t>
            </a:r>
            <a:r>
              <a:rPr lang="fi-FI" dirty="0">
                <a:latin typeface="+mn-lt"/>
                <a:cs typeface="Arial" panose="020B0604020202020204" pitchFamily="34" charset="0"/>
              </a:rPr>
              <a:t> </a:t>
            </a:r>
            <a:r>
              <a:rPr lang="fi-FI" dirty="0" smtClean="0">
                <a:latin typeface="+mn-lt"/>
                <a:cs typeface="Arial" panose="020B0604020202020204" pitchFamily="34" charset="0"/>
              </a:rPr>
              <a:t>design &amp; </a:t>
            </a:r>
            <a:r>
              <a:rPr lang="fi-FI" dirty="0" err="1" smtClean="0">
                <a:latin typeface="+mn-lt"/>
                <a:cs typeface="Arial" panose="020B0604020202020204" pitchFamily="34" charset="0"/>
              </a:rPr>
              <a:t>key</a:t>
            </a:r>
            <a:r>
              <a:rPr lang="fi-FI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fi-FI" dirty="0" err="1">
                <a:latin typeface="+mn-lt"/>
                <a:cs typeface="Arial" panose="020B0604020202020204" pitchFamily="34" charset="0"/>
              </a:rPr>
              <a:t>f</a:t>
            </a:r>
            <a:r>
              <a:rPr lang="fi-FI" dirty="0" err="1" smtClean="0">
                <a:latin typeface="+mn-lt"/>
                <a:cs typeface="Arial" panose="020B0604020202020204" pitchFamily="34" charset="0"/>
              </a:rPr>
              <a:t>unctions</a:t>
            </a:r>
            <a:endParaRPr lang="fi-FI" dirty="0" smtClean="0">
              <a:latin typeface="+mn-lt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fi-FI" dirty="0" smtClean="0">
                <a:latin typeface="+mn-lt"/>
                <a:cs typeface="Arial" panose="020B0604020202020204" pitchFamily="34" charset="0"/>
              </a:rPr>
              <a:t>Website SEO &amp; </a:t>
            </a:r>
            <a:r>
              <a:rPr lang="fi-FI" dirty="0" err="1" smtClean="0">
                <a:latin typeface="+mn-lt"/>
                <a:cs typeface="Arial" panose="020B0604020202020204" pitchFamily="34" charset="0"/>
              </a:rPr>
              <a:t>Analytic</a:t>
            </a:r>
            <a:r>
              <a:rPr lang="fi-FI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+mn-lt"/>
                <a:cs typeface="Arial" panose="020B0604020202020204" pitchFamily="34" charset="0"/>
              </a:rPr>
              <a:t>tools</a:t>
            </a:r>
            <a:endParaRPr lang="fi-FI" dirty="0" smtClean="0">
              <a:latin typeface="+mn-lt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fi-FI" dirty="0" err="1" smtClean="0">
                <a:latin typeface="+mn-lt"/>
                <a:cs typeface="Arial" panose="020B0604020202020204" pitchFamily="34" charset="0"/>
              </a:rPr>
              <a:t>Cloud</a:t>
            </a:r>
            <a:r>
              <a:rPr lang="fi-FI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+mn-lt"/>
                <a:cs typeface="Arial" panose="020B0604020202020204" pitchFamily="34" charset="0"/>
              </a:rPr>
              <a:t>based</a:t>
            </a:r>
            <a:r>
              <a:rPr lang="fi-FI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+mn-lt"/>
                <a:cs typeface="Arial" panose="020B0604020202020204" pitchFamily="34" charset="0"/>
              </a:rPr>
              <a:t>calloboration</a:t>
            </a:r>
            <a:r>
              <a:rPr lang="fi-FI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+mn-lt"/>
                <a:cs typeface="Arial" panose="020B0604020202020204" pitchFamily="34" charset="0"/>
              </a:rPr>
              <a:t>tools</a:t>
            </a:r>
            <a:endParaRPr lang="fi-FI" dirty="0" smtClean="0">
              <a:latin typeface="+mn-lt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fi-FI" dirty="0" err="1" smtClean="0">
                <a:latin typeface="+mn-lt"/>
                <a:cs typeface="Arial" panose="020B0604020202020204" pitchFamily="34" charset="0"/>
              </a:rPr>
              <a:t>App</a:t>
            </a:r>
            <a:r>
              <a:rPr lang="fi-FI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+mn-lt"/>
                <a:cs typeface="Arial" panose="020B0604020202020204" pitchFamily="34" charset="0"/>
              </a:rPr>
              <a:t>creation</a:t>
            </a:r>
            <a:r>
              <a:rPr lang="fi-FI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+mn-lt"/>
                <a:cs typeface="Arial" panose="020B0604020202020204" pitchFamily="34" charset="0"/>
              </a:rPr>
              <a:t>possibilities</a:t>
            </a:r>
            <a:endParaRPr lang="fi-FI" dirty="0" smtClean="0">
              <a:latin typeface="+mn-lt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fi-FI" dirty="0" err="1" smtClean="0">
                <a:latin typeface="+mn-lt"/>
                <a:cs typeface="Arial" panose="020B0604020202020204" pitchFamily="34" charset="0"/>
              </a:rPr>
              <a:t>Social</a:t>
            </a:r>
            <a:r>
              <a:rPr lang="fi-FI" dirty="0" smtClean="0">
                <a:latin typeface="+mn-lt"/>
                <a:cs typeface="Arial" panose="020B0604020202020204" pitchFamily="34" charset="0"/>
              </a:rPr>
              <a:t> Media</a:t>
            </a:r>
          </a:p>
          <a:p>
            <a:pPr marL="457200" indent="-457200">
              <a:buAutoNum type="arabicParenR"/>
            </a:pPr>
            <a:endParaRPr lang="fi-FI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275861"/>
            <a:ext cx="8145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“Cost effective technology tools for business”</a:t>
            </a:r>
            <a:endParaRPr lang="en-US" sz="28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30076"/>
            <a:ext cx="2987824" cy="1990123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5625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863" y="548680"/>
            <a:ext cx="5376737" cy="757064"/>
          </a:xfrm>
        </p:spPr>
        <p:txBody>
          <a:bodyPr/>
          <a:lstStyle/>
          <a:p>
            <a:pPr algn="ctr"/>
            <a:r>
              <a:rPr lang="fi-FI" sz="3200" b="1" dirty="0" err="1">
                <a:cs typeface="Arial" panose="020B0604020202020204" pitchFamily="34" charset="0"/>
              </a:rPr>
              <a:t>Cloud</a:t>
            </a:r>
            <a:r>
              <a:rPr lang="fi-FI" sz="3200" b="1" dirty="0">
                <a:cs typeface="Arial" panose="020B0604020202020204" pitchFamily="34" charset="0"/>
              </a:rPr>
              <a:t> </a:t>
            </a:r>
            <a:r>
              <a:rPr lang="fi-FI" sz="3200" b="1" dirty="0" err="1">
                <a:cs typeface="Arial" panose="020B0604020202020204" pitchFamily="34" charset="0"/>
              </a:rPr>
              <a:t>based</a:t>
            </a:r>
            <a:r>
              <a:rPr lang="fi-FI" sz="3200" b="1" dirty="0">
                <a:cs typeface="Arial" panose="020B0604020202020204" pitchFamily="34" charset="0"/>
              </a:rPr>
              <a:t> </a:t>
            </a:r>
            <a:r>
              <a:rPr lang="fi-FI" sz="3200" b="1" dirty="0" err="1">
                <a:cs typeface="Arial" panose="020B0604020202020204" pitchFamily="34" charset="0"/>
              </a:rPr>
              <a:t>calloboration</a:t>
            </a:r>
            <a:r>
              <a:rPr lang="fi-FI" sz="3200" b="1" dirty="0">
                <a:cs typeface="Arial" panose="020B0604020202020204" pitchFamily="34" charset="0"/>
              </a:rPr>
              <a:t> </a:t>
            </a:r>
            <a:r>
              <a:rPr lang="fi-FI" sz="3200" b="1" dirty="0" err="1" smtClean="0">
                <a:cs typeface="Arial" panose="020B0604020202020204" pitchFamily="34" charset="0"/>
              </a:rPr>
              <a:t>tools-other</a:t>
            </a:r>
            <a:r>
              <a:rPr lang="fi-FI" sz="3200" b="1" dirty="0" smtClean="0">
                <a:cs typeface="Arial" panose="020B0604020202020204" pitchFamily="34" charset="0"/>
              </a:rPr>
              <a:t> </a:t>
            </a:r>
            <a:r>
              <a:rPr lang="fi-FI" sz="3200" b="1" dirty="0" err="1" smtClean="0">
                <a:cs typeface="Arial" panose="020B0604020202020204" pitchFamily="34" charset="0"/>
              </a:rPr>
              <a:t>options</a:t>
            </a:r>
            <a:endParaRPr lang="fi-FI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Darren Trofimczuk darren.trofimczuk@haaga-helia.fi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6" b="22349"/>
          <a:stretch/>
        </p:blipFill>
        <p:spPr>
          <a:xfrm>
            <a:off x="260612" y="1305744"/>
            <a:ext cx="2760167" cy="1584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0702"/>
            <a:ext cx="7056784" cy="37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356" y="476672"/>
            <a:ext cx="5839900" cy="757064"/>
          </a:xfrm>
        </p:spPr>
        <p:txBody>
          <a:bodyPr/>
          <a:lstStyle/>
          <a:p>
            <a:pPr algn="ctr"/>
            <a:r>
              <a:rPr lang="fi-FI" sz="2800" b="1" dirty="0" err="1">
                <a:cs typeface="Arial" panose="020B0604020202020204" pitchFamily="34" charset="0"/>
              </a:rPr>
              <a:t>App</a:t>
            </a:r>
            <a:r>
              <a:rPr lang="fi-FI" sz="2800" b="1" dirty="0">
                <a:cs typeface="Arial" panose="020B0604020202020204" pitchFamily="34" charset="0"/>
              </a:rPr>
              <a:t> </a:t>
            </a:r>
            <a:r>
              <a:rPr lang="fi-FI" sz="2800" b="1" dirty="0" err="1">
                <a:cs typeface="Arial" panose="020B0604020202020204" pitchFamily="34" charset="0"/>
              </a:rPr>
              <a:t>creation</a:t>
            </a:r>
            <a:r>
              <a:rPr lang="fi-FI" sz="2800" b="1" dirty="0">
                <a:cs typeface="Arial" panose="020B0604020202020204" pitchFamily="34" charset="0"/>
              </a:rPr>
              <a:t> </a:t>
            </a:r>
            <a:r>
              <a:rPr lang="fi-FI" sz="2800" b="1" dirty="0" err="1" smtClean="0">
                <a:cs typeface="Arial" panose="020B0604020202020204" pitchFamily="34" charset="0"/>
              </a:rPr>
              <a:t>possibilities</a:t>
            </a:r>
            <a:endParaRPr lang="fi-FI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Darren Trofimczuk darren.trofimczuk@haaga-helia.fi</a:t>
            </a:r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9" b="25941"/>
          <a:stretch/>
        </p:blipFill>
        <p:spPr>
          <a:xfrm>
            <a:off x="2838636" y="1007704"/>
            <a:ext cx="2895600" cy="936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047" y="4011450"/>
            <a:ext cx="7927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Como Premium </a:t>
            </a:r>
            <a:r>
              <a:rPr lang="en-US" dirty="0" smtClean="0"/>
              <a:t>-</a:t>
            </a:r>
            <a:r>
              <a:rPr lang="en-US" dirty="0"/>
              <a:t>ideal for midsize merchants, chains, and brands. A Como account manager will work with you to develop your custom loyalty program and branded mobile app.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936286"/>
            <a:ext cx="79270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Como DIY </a:t>
            </a:r>
            <a:r>
              <a:rPr lang="en-US" dirty="0" smtClean="0"/>
              <a:t>–”Big solution for small business”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Mobile Store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Product Catalogs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Loyalty cards &amp; customer reward tools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Push notifications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39462" y="5739824"/>
            <a:ext cx="3389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http://www.como.com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Darren Trofimczuk darren.trofimczuk@haaga-helia.fi</a:t>
            </a:r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9" b="25941"/>
          <a:stretch/>
        </p:blipFill>
        <p:spPr>
          <a:xfrm>
            <a:off x="4795098" y="413956"/>
            <a:ext cx="2895600" cy="936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96434"/>
            <a:ext cx="5156395" cy="41207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396435"/>
            <a:ext cx="3522048" cy="412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692696"/>
            <a:ext cx="4277816" cy="757064"/>
          </a:xfrm>
        </p:spPr>
        <p:txBody>
          <a:bodyPr/>
          <a:lstStyle/>
          <a:p>
            <a:pPr algn="ctr"/>
            <a:r>
              <a:rPr lang="fi-FI" sz="3600" b="1" dirty="0" err="1">
                <a:cs typeface="Arial" panose="020B0604020202020204" pitchFamily="34" charset="0"/>
              </a:rPr>
              <a:t>Social</a:t>
            </a:r>
            <a:r>
              <a:rPr lang="fi-FI" sz="3600" b="1" dirty="0">
                <a:cs typeface="Arial" panose="020B0604020202020204" pitchFamily="34" charset="0"/>
              </a:rPr>
              <a:t> </a:t>
            </a:r>
            <a:r>
              <a:rPr lang="fi-FI" sz="3600" b="1" dirty="0" smtClean="0">
                <a:cs typeface="Arial" panose="020B0604020202020204" pitchFamily="34" charset="0"/>
              </a:rPr>
              <a:t>Media</a:t>
            </a:r>
            <a:endParaRPr lang="fi-FI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Darren Trofimczuk darren.trofimczuk@haaga-helia.fi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55" y="1618077"/>
            <a:ext cx="3360864" cy="1184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5060" y="1867467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Business Facebook page &amp; some marketing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2" y="2881363"/>
            <a:ext cx="2627784" cy="7134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2129" y="2822585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Company profile page &amp; use for recruitment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2" y="3865413"/>
            <a:ext cx="2406944" cy="9054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59696" y="406799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Marketing &amp; Event promotion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92" y="4862899"/>
            <a:ext cx="1228504" cy="1228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59696" y="524631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Instagram: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8627"/>
            <a:ext cx="8435280" cy="926444"/>
          </a:xfrm>
        </p:spPr>
        <p:txBody>
          <a:bodyPr/>
          <a:lstStyle/>
          <a:p>
            <a:r>
              <a:rPr lang="fi-FI" sz="4000" dirty="0">
                <a:cs typeface="Arial" panose="020B0604020202020204" pitchFamily="34" charset="0"/>
              </a:rPr>
              <a:t/>
            </a:r>
            <a:br>
              <a:rPr lang="fi-FI" sz="4000" dirty="0"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24</a:t>
            </a:fld>
            <a:endParaRPr 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4762872" cy="246221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Darren Trofimczuk darren.trofimczuk@haaga-helia.fi</a:t>
            </a:r>
            <a:endParaRPr lang="fi-FI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730548" y="432183"/>
            <a:ext cx="2458616" cy="92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C4C4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C4C4C"/>
                </a:solidFill>
                <a:latin typeface="Tahoma" pitchFamily="1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C4C4C"/>
                </a:solidFill>
                <a:latin typeface="Tahoma" pitchFamily="1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C4C4C"/>
                </a:solidFill>
                <a:latin typeface="Tahoma" pitchFamily="1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4C4C4C"/>
                </a:solidFill>
                <a:latin typeface="Tahoma" pitchFamily="1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C4C4C"/>
                </a:solidFill>
                <a:latin typeface="Tahoma" pitchFamily="1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C4C4C"/>
                </a:solidFill>
                <a:latin typeface="Tahoma" pitchFamily="1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C4C4C"/>
                </a:solidFill>
                <a:latin typeface="Tahoma" pitchFamily="1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4C4C4C"/>
                </a:solidFill>
                <a:latin typeface="Tahoma" pitchFamily="1" charset="0"/>
                <a:ea typeface="ＭＳ Ｐゴシック" pitchFamily="1" charset="-128"/>
              </a:defRPr>
            </a:lvl9pPr>
          </a:lstStyle>
          <a:p>
            <a:r>
              <a:rPr lang="fi-FI" sz="4000" kern="0" smtClean="0">
                <a:cs typeface="Arial" panose="020B0604020202020204" pitchFamily="34" charset="0"/>
              </a:rPr>
              <a:t>Summary</a:t>
            </a:r>
            <a:r>
              <a:rPr lang="fi-FI" sz="4000" kern="0" dirty="0" smtClean="0">
                <a:cs typeface="Arial" panose="020B0604020202020204" pitchFamily="34" charset="0"/>
              </a:rPr>
              <a:t/>
            </a:r>
            <a:br>
              <a:rPr lang="fi-FI" sz="4000" kern="0" dirty="0" smtClean="0">
                <a:cs typeface="Arial" panose="020B0604020202020204" pitchFamily="34" charset="0"/>
              </a:rPr>
            </a:br>
            <a:endParaRPr lang="fi-FI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258980" y="5502020"/>
            <a:ext cx="2944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>
                <a:latin typeface="+mn-lt"/>
                <a:cs typeface="Arial" panose="020B0604020202020204" pitchFamily="34" charset="0"/>
              </a:rPr>
              <a:t>Social</a:t>
            </a:r>
            <a:r>
              <a:rPr lang="fi-FI" dirty="0" smtClean="0">
                <a:latin typeface="+mn-lt"/>
                <a:cs typeface="Arial" panose="020B0604020202020204" pitchFamily="34" charset="0"/>
              </a:rPr>
              <a:t> Media:</a:t>
            </a:r>
          </a:p>
          <a:p>
            <a:pPr marL="457200" indent="-457200">
              <a:buAutoNum type="arabicParenR"/>
            </a:pPr>
            <a:endParaRPr lang="fi-FI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044" y="1562674"/>
            <a:ext cx="69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Business Website:</a:t>
            </a:r>
            <a:endParaRPr lang="en-US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75" y="1345200"/>
            <a:ext cx="2032665" cy="8436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1233" y="2462852"/>
            <a:ext cx="425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n-lt"/>
                <a:cs typeface="Arial" panose="020B0604020202020204" pitchFamily="34" charset="0"/>
              </a:rPr>
              <a:t>Website SEO &amp; </a:t>
            </a:r>
            <a:r>
              <a:rPr lang="fi-FI" dirty="0" err="1">
                <a:latin typeface="+mn-lt"/>
                <a:cs typeface="Arial" panose="020B0604020202020204" pitchFamily="34" charset="0"/>
              </a:rPr>
              <a:t>Analytic</a:t>
            </a:r>
            <a:r>
              <a:rPr lang="fi-FI" dirty="0">
                <a:latin typeface="+mn-lt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+mn-lt"/>
                <a:cs typeface="Arial" panose="020B0604020202020204" pitchFamily="34" charset="0"/>
              </a:rPr>
              <a:t>tools</a:t>
            </a:r>
            <a:r>
              <a:rPr lang="fi-FI" dirty="0" smtClean="0">
                <a:latin typeface="+mn-lt"/>
                <a:cs typeface="Arial" panose="020B0604020202020204" pitchFamily="34" charset="0"/>
              </a:rPr>
              <a:t>:</a:t>
            </a:r>
            <a:endParaRPr lang="fi-FI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78" y="2228386"/>
            <a:ext cx="1656184" cy="10539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452" y="2149437"/>
            <a:ext cx="1873556" cy="12490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7992" y="3649676"/>
            <a:ext cx="4546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latin typeface="+mn-lt"/>
                <a:cs typeface="Arial" panose="020B0604020202020204" pitchFamily="34" charset="0"/>
              </a:rPr>
              <a:t>Cloud</a:t>
            </a:r>
            <a:r>
              <a:rPr lang="fi-FI" dirty="0">
                <a:latin typeface="+mn-lt"/>
                <a:cs typeface="Arial" panose="020B0604020202020204" pitchFamily="34" charset="0"/>
              </a:rPr>
              <a:t> </a:t>
            </a:r>
            <a:r>
              <a:rPr lang="fi-FI" dirty="0" err="1">
                <a:latin typeface="+mn-lt"/>
                <a:cs typeface="Arial" panose="020B0604020202020204" pitchFamily="34" charset="0"/>
              </a:rPr>
              <a:t>based</a:t>
            </a:r>
            <a:r>
              <a:rPr lang="fi-FI" dirty="0">
                <a:latin typeface="+mn-lt"/>
                <a:cs typeface="Arial" panose="020B0604020202020204" pitchFamily="34" charset="0"/>
              </a:rPr>
              <a:t> </a:t>
            </a:r>
            <a:r>
              <a:rPr lang="fi-FI" dirty="0" err="1">
                <a:latin typeface="+mn-lt"/>
                <a:cs typeface="Arial" panose="020B0604020202020204" pitchFamily="34" charset="0"/>
              </a:rPr>
              <a:t>calloboration</a:t>
            </a:r>
            <a:r>
              <a:rPr lang="fi-FI" dirty="0">
                <a:latin typeface="+mn-lt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+mn-lt"/>
                <a:cs typeface="Arial" panose="020B0604020202020204" pitchFamily="34" charset="0"/>
              </a:rPr>
              <a:t>tools</a:t>
            </a:r>
            <a:r>
              <a:rPr lang="fi-FI" dirty="0" smtClean="0">
                <a:latin typeface="+mn-lt"/>
                <a:cs typeface="Arial" panose="020B0604020202020204" pitchFamily="34" charset="0"/>
              </a:rPr>
              <a:t>:</a:t>
            </a:r>
            <a:endParaRPr lang="fi-FI" dirty="0">
              <a:latin typeface="+mn-lt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5" b="28322"/>
          <a:stretch/>
        </p:blipFill>
        <p:spPr>
          <a:xfrm>
            <a:off x="4674840" y="3486368"/>
            <a:ext cx="1743622" cy="12577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68" y="3638583"/>
            <a:ext cx="2295546" cy="7747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3838" y="4684731"/>
            <a:ext cx="424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>
                <a:latin typeface="+mn-lt"/>
                <a:cs typeface="Arial" panose="020B0604020202020204" pitchFamily="34" charset="0"/>
              </a:rPr>
              <a:t>App</a:t>
            </a:r>
            <a:r>
              <a:rPr lang="fi-FI" dirty="0">
                <a:latin typeface="+mn-lt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+mn-lt"/>
                <a:cs typeface="Arial" panose="020B0604020202020204" pitchFamily="34" charset="0"/>
              </a:rPr>
              <a:t>creation</a:t>
            </a:r>
            <a:r>
              <a:rPr lang="fi-FI" dirty="0" smtClean="0">
                <a:latin typeface="+mn-lt"/>
                <a:cs typeface="Arial" panose="020B0604020202020204" pitchFamily="34" charset="0"/>
              </a:rPr>
              <a:t>:</a:t>
            </a:r>
            <a:endParaRPr lang="fi-FI" dirty="0">
              <a:latin typeface="+mn-lt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9" b="25941"/>
          <a:stretch/>
        </p:blipFill>
        <p:spPr>
          <a:xfrm>
            <a:off x="2157708" y="4452164"/>
            <a:ext cx="2895600" cy="9361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08" y="5389387"/>
            <a:ext cx="1444304" cy="9117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302" y="5547236"/>
            <a:ext cx="1227116" cy="6183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078" y="5589242"/>
            <a:ext cx="1532176" cy="5763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853" y="5275763"/>
            <a:ext cx="1057254" cy="10572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44" y="1135535"/>
            <a:ext cx="1640760" cy="9651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033" y="1068979"/>
            <a:ext cx="98319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450" y="764704"/>
            <a:ext cx="2962672" cy="926444"/>
          </a:xfrm>
        </p:spPr>
        <p:txBody>
          <a:bodyPr/>
          <a:lstStyle/>
          <a:p>
            <a:r>
              <a:rPr lang="fi-FI" sz="4000" dirty="0" err="1" smtClean="0">
                <a:cs typeface="Arial" panose="020B0604020202020204" pitchFamily="34" charset="0"/>
              </a:rPr>
              <a:t>References</a:t>
            </a:r>
            <a:r>
              <a:rPr lang="fi-FI" sz="4000" dirty="0">
                <a:cs typeface="Arial" panose="020B0604020202020204" pitchFamily="34" charset="0"/>
              </a:rPr>
              <a:t/>
            </a:r>
            <a:br>
              <a:rPr lang="fi-FI" sz="4000" dirty="0"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25</a:t>
            </a:fld>
            <a:endParaRPr 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4762872" cy="246221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Darren Trofimczuk darren.trofimczuk@haaga-helia.fi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550034" y="1756350"/>
            <a:ext cx="79103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hlinkClick r:id="rId2"/>
              </a:rPr>
              <a:t>https</a:t>
            </a:r>
            <a:r>
              <a:rPr lang="fi-FI" sz="1400" dirty="0">
                <a:hlinkClick r:id="rId2"/>
              </a:rPr>
              <a:t>://www.google.com/analytics</a:t>
            </a:r>
            <a:r>
              <a:rPr lang="fi-FI" sz="1400" dirty="0" smtClean="0">
                <a:hlinkClick r:id="rId2"/>
              </a:rPr>
              <a:t>/</a:t>
            </a:r>
            <a:endParaRPr lang="fi-FI" sz="1400" dirty="0" smtClean="0"/>
          </a:p>
          <a:p>
            <a:endParaRPr lang="fi-FI" sz="1400" dirty="0" smtClean="0"/>
          </a:p>
          <a:p>
            <a:r>
              <a:rPr lang="fi-FI" sz="1400" dirty="0">
                <a:hlinkClick r:id="rId3"/>
              </a:rPr>
              <a:t>https://www.google.com/adwords</a:t>
            </a:r>
            <a:r>
              <a:rPr lang="fi-FI" sz="1400" dirty="0" smtClean="0">
                <a:hlinkClick r:id="rId3"/>
              </a:rPr>
              <a:t>/</a:t>
            </a:r>
            <a:endParaRPr lang="fi-FI" sz="1400" dirty="0" smtClean="0"/>
          </a:p>
          <a:p>
            <a:endParaRPr lang="fi-FI" sz="1400" dirty="0"/>
          </a:p>
          <a:p>
            <a:r>
              <a:rPr lang="fi-FI" sz="1400" dirty="0" smtClean="0">
                <a:hlinkClick r:id="rId4"/>
              </a:rPr>
              <a:t>www.weebly.com</a:t>
            </a:r>
            <a:endParaRPr lang="fi-FI" sz="1400" dirty="0" smtClean="0"/>
          </a:p>
          <a:p>
            <a:endParaRPr lang="fi-FI" sz="1400" dirty="0"/>
          </a:p>
          <a:p>
            <a:r>
              <a:rPr lang="fi-FI" sz="1400" dirty="0" smtClean="0">
                <a:hlinkClick r:id="rId5"/>
              </a:rPr>
              <a:t>www.facebook.com</a:t>
            </a:r>
            <a:endParaRPr lang="fi-FI" sz="1400" dirty="0" smtClean="0"/>
          </a:p>
          <a:p>
            <a:endParaRPr lang="fi-FI" sz="1400" dirty="0"/>
          </a:p>
          <a:p>
            <a:r>
              <a:rPr lang="fi-FI" sz="1400" dirty="0" smtClean="0">
                <a:hlinkClick r:id="rId6"/>
              </a:rPr>
              <a:t>www.como.com</a:t>
            </a:r>
            <a:endParaRPr lang="fi-FI" sz="1400" dirty="0" smtClean="0"/>
          </a:p>
          <a:p>
            <a:endParaRPr lang="fi-FI" sz="1400" dirty="0"/>
          </a:p>
          <a:p>
            <a:r>
              <a:rPr lang="fi-FI" sz="1400" dirty="0" smtClean="0">
                <a:hlinkClick r:id="rId7"/>
              </a:rPr>
              <a:t>www.moz.com</a:t>
            </a:r>
            <a:endParaRPr lang="fi-FI" sz="1400" dirty="0" smtClean="0"/>
          </a:p>
          <a:p>
            <a:endParaRPr lang="fi-FI" sz="1400" dirty="0"/>
          </a:p>
          <a:p>
            <a:r>
              <a:rPr lang="en-US" sz="1400" dirty="0">
                <a:hlinkClick r:id="rId8"/>
              </a:rPr>
              <a:t>https://apps.google.com/intx/en_ie/products/drive</a:t>
            </a:r>
            <a:r>
              <a:rPr lang="en-US" sz="1400" dirty="0" smtClean="0">
                <a:hlinkClick r:id="rId8"/>
              </a:rPr>
              <a:t>/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>
                <a:hlinkClick r:id="rId9"/>
              </a:rPr>
              <a:t>https://www.linkedin.com</a:t>
            </a:r>
            <a:r>
              <a:rPr lang="en-US" sz="1400" dirty="0" smtClean="0">
                <a:hlinkClick r:id="rId9"/>
              </a:rPr>
              <a:t>/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yle.fi/uutiset/finnish_retailers_up_their_online_game_with_state_investment/8800538</a:t>
            </a:r>
            <a:endParaRPr lang="en-US" sz="1400" dirty="0" smtClean="0"/>
          </a:p>
          <a:p>
            <a:endParaRPr lang="en-US" sz="1400" dirty="0"/>
          </a:p>
          <a:p>
            <a:endParaRPr lang="fi-FI" sz="1400" dirty="0" smtClean="0"/>
          </a:p>
          <a:p>
            <a:endParaRPr lang="fi-FI" sz="1400" dirty="0"/>
          </a:p>
          <a:p>
            <a:endParaRPr lang="fi-FI" sz="1400" dirty="0" smtClean="0"/>
          </a:p>
          <a:p>
            <a:endParaRPr lang="fi-FI" sz="1400" dirty="0"/>
          </a:p>
          <a:p>
            <a:endParaRPr lang="fi-FI" sz="1400" dirty="0" smtClean="0"/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95874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130" y="313958"/>
            <a:ext cx="4017093" cy="914400"/>
          </a:xfrm>
        </p:spPr>
        <p:txBody>
          <a:bodyPr/>
          <a:lstStyle/>
          <a:p>
            <a:r>
              <a:rPr lang="fi-FI" dirty="0" err="1" smtClean="0"/>
              <a:t>Something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me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Darren Trofimczuk darren.trofimczuk@haaga-helia.fi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403176" y="1530040"/>
            <a:ext cx="60486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Originally</a:t>
            </a:r>
            <a:r>
              <a:rPr lang="fi-F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fi-F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fi-F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</a:t>
            </a:r>
            <a:r>
              <a:rPr lang="fi-F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my </a:t>
            </a:r>
            <a:r>
              <a:rPr lang="fi-F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career</a:t>
            </a:r>
            <a:r>
              <a:rPr lang="fi-F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</a:t>
            </a:r>
            <a:r>
              <a:rPr lang="fi-F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</a:t>
            </a:r>
            <a:r>
              <a:rPr lang="fi-F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fi-F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</a:t>
            </a:r>
            <a:r>
              <a:rPr lang="fi-F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</a:t>
            </a:r>
            <a:r>
              <a:rPr lang="fi-F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fi-F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fi-FI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</a:t>
            </a:r>
            <a:r>
              <a:rPr lang="fi-F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14yrs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Moved</a:t>
            </a:r>
            <a:r>
              <a:rPr lang="fi-F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Finland in 2011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Started</a:t>
            </a:r>
            <a:r>
              <a:rPr lang="fi-F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business in Finland in 2013-www.troftech.com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Started</a:t>
            </a:r>
            <a:r>
              <a:rPr lang="fi-F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a </a:t>
            </a:r>
            <a:r>
              <a:rPr lang="fi-F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Lecturer</a:t>
            </a:r>
            <a:r>
              <a:rPr lang="fi-F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fi-F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fi-F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Technology at Haaga-Helia in August 2015. Courses-ICT in Business, Virtual course in e-Business and </a:t>
            </a:r>
            <a:r>
              <a:rPr lang="fi-F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fi-F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i-FI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  <a:r>
              <a:rPr lang="fi-F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e-Learning</a:t>
            </a:r>
            <a:endParaRPr lang="fi-FI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48" y="1701036"/>
            <a:ext cx="2190750" cy="2171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6863" y="4537472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Darren Trofimczuk,</a:t>
            </a:r>
            <a:endParaRPr lang="fi-FI" sz="1800" dirty="0"/>
          </a:p>
          <a:p>
            <a:r>
              <a:rPr lang="en-GB" sz="1800" i="1" dirty="0"/>
              <a:t>Lecturer Information Technology</a:t>
            </a:r>
            <a:endParaRPr lang="fi-FI" sz="1800" dirty="0"/>
          </a:p>
          <a:p>
            <a:r>
              <a:rPr lang="en-US" sz="1800" dirty="0"/>
              <a:t>International Business and Tourism </a:t>
            </a:r>
            <a:r>
              <a:rPr lang="en-US" sz="1800" dirty="0" err="1"/>
              <a:t>Programmes</a:t>
            </a:r>
            <a:endParaRPr lang="fi-FI" sz="1800" dirty="0"/>
          </a:p>
          <a:p>
            <a:r>
              <a:rPr lang="fi-FI" sz="1800" dirty="0" smtClean="0"/>
              <a:t>FI-006150 </a:t>
            </a:r>
            <a:r>
              <a:rPr lang="fi-FI" sz="1800" dirty="0"/>
              <a:t>Porvoo</a:t>
            </a:r>
          </a:p>
          <a:p>
            <a:r>
              <a:rPr lang="fi-FI" sz="1800" dirty="0"/>
              <a:t>+358 (0)40 488 7215</a:t>
            </a:r>
          </a:p>
          <a:p>
            <a:r>
              <a:rPr lang="fi-FI" sz="1800" u="sng" dirty="0">
                <a:hlinkClick r:id="rId3"/>
              </a:rPr>
              <a:t>darren.trofimczuk@haaga-helia.fi</a:t>
            </a:r>
            <a:endParaRPr lang="fi-FI" sz="1800" dirty="0"/>
          </a:p>
          <a:p>
            <a:r>
              <a:rPr lang="fi-FI" sz="1800" u="sng" dirty="0">
                <a:hlinkClick r:id="rId4"/>
              </a:rPr>
              <a:t>www.haaga-helia.fi</a:t>
            </a:r>
            <a:endParaRPr lang="fi-FI" sz="1800" dirty="0"/>
          </a:p>
          <a:p>
            <a:r>
              <a:rPr lang="fi-FI" sz="1800" u="sng" dirty="0">
                <a:hlinkClick r:id="rId5"/>
              </a:rPr>
              <a:t>www.dtrofimczuk.co.uk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5879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8627"/>
            <a:ext cx="8435280" cy="926444"/>
          </a:xfrm>
        </p:spPr>
        <p:txBody>
          <a:bodyPr/>
          <a:lstStyle/>
          <a:p>
            <a:r>
              <a:rPr lang="fi-FI" sz="4000" dirty="0" smtClean="0">
                <a:cs typeface="Arial" panose="020B0604020202020204" pitchFamily="34" charset="0"/>
              </a:rPr>
              <a:t>And </a:t>
            </a:r>
            <a:r>
              <a:rPr lang="fi-FI" sz="4000" dirty="0" err="1" smtClean="0">
                <a:cs typeface="Arial" panose="020B0604020202020204" pitchFamily="34" charset="0"/>
              </a:rPr>
              <a:t>finally</a:t>
            </a:r>
            <a:r>
              <a:rPr lang="fi-FI" sz="4000" dirty="0" smtClean="0">
                <a:cs typeface="Arial" panose="020B0604020202020204" pitchFamily="34" charset="0"/>
              </a:rPr>
              <a:t>….</a:t>
            </a:r>
            <a:r>
              <a:rPr lang="fi-FI" sz="4000" dirty="0">
                <a:cs typeface="Arial" panose="020B0604020202020204" pitchFamily="34" charset="0"/>
              </a:rPr>
              <a:t/>
            </a:r>
            <a:br>
              <a:rPr lang="fi-FI" sz="4000" dirty="0"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4762872" cy="246221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Darren Trofimczuk darren.trofimczuk@haaga-helia.fi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Darren Trofimczuk darren.trofimczuk@haaga-helia.fi</a:t>
            </a: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322" t="12797" r="49083" b="6486"/>
          <a:stretch/>
        </p:blipFill>
        <p:spPr>
          <a:xfrm>
            <a:off x="611560" y="2297118"/>
            <a:ext cx="3744416" cy="28936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3808" y="620688"/>
            <a:ext cx="5766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Finland is </a:t>
            </a:r>
            <a:r>
              <a:rPr lang="fi-FI" b="1" dirty="0" err="1" smtClean="0"/>
              <a:t>making</a:t>
            </a:r>
            <a:r>
              <a:rPr lang="fi-FI" b="1" dirty="0" smtClean="0"/>
              <a:t> </a:t>
            </a:r>
            <a:r>
              <a:rPr lang="fi-FI" b="1" dirty="0" err="1" smtClean="0"/>
              <a:t>positive</a:t>
            </a:r>
            <a:r>
              <a:rPr lang="fi-FI" b="1" dirty="0" smtClean="0"/>
              <a:t> </a:t>
            </a:r>
            <a:r>
              <a:rPr lang="fi-FI" b="1" dirty="0" err="1" smtClean="0"/>
              <a:t>steps</a:t>
            </a:r>
            <a:r>
              <a:rPr lang="fi-FI" b="1" dirty="0" smtClean="0"/>
              <a:t>!!</a:t>
            </a:r>
            <a:endParaRPr lang="fi-FI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2444819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Government </a:t>
            </a:r>
            <a:r>
              <a:rPr lang="en-US" b="1" dirty="0"/>
              <a:t>has pledged to allocate funds to boost e-commerce </a:t>
            </a:r>
            <a:r>
              <a:rPr lang="en-US" b="1" dirty="0" smtClean="0"/>
              <a:t>initiatives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Team Finland </a:t>
            </a:r>
            <a:r>
              <a:rPr lang="en-US" b="1" dirty="0" err="1"/>
              <a:t>programme</a:t>
            </a:r>
            <a:r>
              <a:rPr lang="en-US" b="1" dirty="0"/>
              <a:t> to foster e-commerce growth. </a:t>
            </a: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385222"/>
            <a:ext cx="7859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Finnish e-commerce imports now heavily outnumber </a:t>
            </a:r>
            <a:r>
              <a:rPr lang="en-US" b="1" dirty="0" smtClean="0"/>
              <a:t>exports!!</a:t>
            </a:r>
            <a:endParaRPr lang="fi-FI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517232"/>
            <a:ext cx="7859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http://yle.fi/uutiset/finnish_retailers_up_their_online_game_with_state_investment/8800538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31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292" y="1340768"/>
            <a:ext cx="8435280" cy="757064"/>
          </a:xfrm>
        </p:spPr>
        <p:txBody>
          <a:bodyPr/>
          <a:lstStyle/>
          <a:p>
            <a:pPr algn="ctr"/>
            <a:r>
              <a:rPr lang="fi-FI" sz="2800" b="1" dirty="0">
                <a:cs typeface="Arial" panose="020B0604020202020204" pitchFamily="34" charset="0"/>
              </a:rPr>
              <a:t>Business </a:t>
            </a:r>
            <a:r>
              <a:rPr lang="fi-FI" sz="2800" b="1" dirty="0" smtClean="0">
                <a:cs typeface="Arial" panose="020B0604020202020204" pitchFamily="34" charset="0"/>
              </a:rPr>
              <a:t>website</a:t>
            </a:r>
            <a:r>
              <a:rPr lang="fi-FI" sz="2800" b="1" dirty="0">
                <a:cs typeface="Arial" panose="020B0604020202020204" pitchFamily="34" charset="0"/>
              </a:rPr>
              <a:t> </a:t>
            </a:r>
            <a:r>
              <a:rPr lang="fi-FI" sz="2800" b="1" dirty="0" smtClean="0">
                <a:cs typeface="Arial" panose="020B0604020202020204" pitchFamily="34" charset="0"/>
              </a:rPr>
              <a:t>design </a:t>
            </a:r>
            <a:r>
              <a:rPr lang="fi-FI" sz="2800" b="1" dirty="0">
                <a:cs typeface="Arial" panose="020B0604020202020204" pitchFamily="34" charset="0"/>
              </a:rPr>
              <a:t>&amp; </a:t>
            </a:r>
            <a:r>
              <a:rPr lang="fi-FI" sz="2800" b="1" dirty="0" err="1">
                <a:cs typeface="Arial" panose="020B0604020202020204" pitchFamily="34" charset="0"/>
              </a:rPr>
              <a:t>k</a:t>
            </a:r>
            <a:r>
              <a:rPr lang="fi-FI" sz="2800" b="1" dirty="0" err="1" smtClean="0">
                <a:cs typeface="Arial" panose="020B0604020202020204" pitchFamily="34" charset="0"/>
              </a:rPr>
              <a:t>ey</a:t>
            </a:r>
            <a:r>
              <a:rPr lang="fi-FI" sz="2800" b="1" dirty="0" smtClean="0">
                <a:cs typeface="Arial" panose="020B0604020202020204" pitchFamily="34" charset="0"/>
              </a:rPr>
              <a:t> </a:t>
            </a:r>
            <a:r>
              <a:rPr lang="fi-FI" sz="2800" b="1" dirty="0" err="1">
                <a:cs typeface="Arial" panose="020B0604020202020204" pitchFamily="34" charset="0"/>
              </a:rPr>
              <a:t>f</a:t>
            </a:r>
            <a:r>
              <a:rPr lang="fi-FI" sz="2800" b="1" dirty="0" err="1" smtClean="0">
                <a:cs typeface="Arial" panose="020B0604020202020204" pitchFamily="34" charset="0"/>
              </a:rPr>
              <a:t>unctions</a:t>
            </a:r>
            <a:endParaRPr lang="fi-FI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Darren Trofimczuk darren.trofimczuk@haaga-helia.fi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247328" y="2204864"/>
            <a:ext cx="836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There are many website design companies that offer business website creation services for a set cost, but there are now many effective cheap online platforms that can be used to build a fully working business website. My </a:t>
            </a:r>
            <a:r>
              <a:rPr lang="en-US" sz="1800" dirty="0" err="1" smtClean="0"/>
              <a:t>favourite</a:t>
            </a:r>
            <a:r>
              <a:rPr lang="en-US" sz="1800" dirty="0" smtClean="0"/>
              <a:t> website creation platform is </a:t>
            </a:r>
            <a:r>
              <a:rPr lang="en-US" sz="1800" dirty="0" err="1" smtClean="0"/>
              <a:t>Weebly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7032"/>
            <a:ext cx="3563888" cy="1479153"/>
          </a:xfrm>
          <a:prstGeom prst="rect">
            <a:avLst/>
          </a:prstGeom>
        </p:spPr>
      </p:pic>
      <p:sp>
        <p:nvSpPr>
          <p:cNvPr id="9" name="TextBox 8">
            <a:hlinkClick r:id="rId3"/>
          </p:cNvPr>
          <p:cNvSpPr txBox="1"/>
          <p:nvPr/>
        </p:nvSpPr>
        <p:spPr>
          <a:xfrm>
            <a:off x="4548129" y="422577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  <a:latin typeface="+mn-lt"/>
              </a:rPr>
              <a:t>www.weebly.com</a:t>
            </a:r>
            <a:endParaRPr lang="en-US" b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843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Darren Trofimczuk darren.trofimczuk@haaga-helia.fi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28" y="692696"/>
            <a:ext cx="3563888" cy="14791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068" y="2564904"/>
            <a:ext cx="49952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Content control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 smtClean="0">
                <a:latin typeface="+mn-lt"/>
              </a:rPr>
              <a:t>eCommerce</a:t>
            </a:r>
            <a:r>
              <a:rPr lang="en-US" dirty="0" smtClean="0">
                <a:latin typeface="+mn-lt"/>
              </a:rPr>
              <a:t> features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Business Hosting and Templates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Multimedia display tools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Online drag &amp; drop tools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SEO &amp; Analytic tools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Mobile phone friendly website builder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Advanced HTML coding tool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36" y="2400449"/>
            <a:ext cx="3798560" cy="29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6616"/>
            <a:ext cx="8077200" cy="914400"/>
          </a:xfrm>
        </p:spPr>
        <p:txBody>
          <a:bodyPr/>
          <a:lstStyle/>
          <a:p>
            <a:r>
              <a:rPr lang="fi-FI" dirty="0" smtClean="0"/>
              <a:t>TOBBA 15 Personal Website </a:t>
            </a:r>
            <a:r>
              <a:rPr lang="fi-FI" dirty="0" err="1" smtClean="0"/>
              <a:t>Examples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4762872" cy="246221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Darren Trofimczuk darren.trofimczuk@haaga-helia.fi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35291" cy="665261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-1" y="620688"/>
            <a:ext cx="2267745" cy="51872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483768" y="2176830"/>
            <a:ext cx="1440160" cy="14401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857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C4D79-E269-40ED-9A22-E699A00B6DA3}" type="datetime1">
              <a:rPr lang="fi-FI" smtClean="0"/>
              <a:t>15.4.2016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A4B46-84F1-4D13-8F04-0826FF7C20BB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4762872" cy="246221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Darren Trofimczuk darren.trofimczuk@haaga-helia.fi</a:t>
            </a: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231223"/>
            <a:ext cx="4680520" cy="30243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27984" y="574142"/>
            <a:ext cx="389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+mn-lt"/>
              </a:rPr>
              <a:t>Weebly</a:t>
            </a:r>
            <a:r>
              <a:rPr lang="en-US" sz="2800" dirty="0" smtClean="0">
                <a:latin typeface="+mn-lt"/>
              </a:rPr>
              <a:t> e-Commerce</a:t>
            </a:r>
            <a:endParaRPr lang="en-US" sz="28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2520" y="3404563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SSL </a:t>
            </a:r>
            <a:r>
              <a:rPr lang="en-US" dirty="0">
                <a:latin typeface="+mn-lt"/>
              </a:rPr>
              <a:t>checkout on your </a:t>
            </a:r>
            <a:r>
              <a:rPr lang="en-US" dirty="0" smtClean="0">
                <a:latin typeface="+mn-lt"/>
              </a:rPr>
              <a:t>domain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shipping </a:t>
            </a:r>
            <a:r>
              <a:rPr lang="en-US" dirty="0">
                <a:latin typeface="+mn-lt"/>
              </a:rPr>
              <a:t>and tax </a:t>
            </a:r>
            <a:r>
              <a:rPr lang="en-US" dirty="0" smtClean="0">
                <a:latin typeface="+mn-lt"/>
              </a:rPr>
              <a:t>management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coupon </a:t>
            </a:r>
            <a:r>
              <a:rPr lang="en-US" dirty="0">
                <a:latin typeface="+mn-lt"/>
              </a:rPr>
              <a:t>and discount </a:t>
            </a:r>
            <a:r>
              <a:rPr lang="en-US" dirty="0" smtClean="0">
                <a:latin typeface="+mn-lt"/>
              </a:rPr>
              <a:t>codes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+mn-lt"/>
              </a:rPr>
              <a:t>Order management</a:t>
            </a:r>
            <a:endParaRPr lang="en-US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24" y="1287684"/>
            <a:ext cx="7230144" cy="17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2146C6235547B7CD3182436EB35E" ma:contentTypeVersion="1" ma:contentTypeDescription="Create a new document." ma:contentTypeScope="" ma:versionID="a37ae00c23275ea33368cacd76b1e61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2F4D19-FE61-4E5B-AFCB-4EF989B71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FBACE2-C0E8-4083-9123-E404EA0A439A}">
  <ds:schemaRefs>
    <ds:schemaRef ds:uri="http://schemas.microsoft.com/sharepoint/v3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667D9D4-4D0D-4A4F-AEB4-9C1CC5EBBE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4928</TotalTime>
  <Words>737</Words>
  <Application>Microsoft Office PowerPoint</Application>
  <PresentationFormat>On-screen Show (4:3)</PresentationFormat>
  <Paragraphs>207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Tahoma</vt:lpstr>
      <vt:lpstr>Wingdings</vt:lpstr>
      <vt:lpstr>Oletusrakenne</vt:lpstr>
      <vt:lpstr>DIGI-AAMIAINEN</vt:lpstr>
      <vt:lpstr>Lecture Content</vt:lpstr>
      <vt:lpstr>Something about me</vt:lpstr>
      <vt:lpstr>And finally…. </vt:lpstr>
      <vt:lpstr>PowerPoint Presentation</vt:lpstr>
      <vt:lpstr>Business website design &amp; key functions</vt:lpstr>
      <vt:lpstr>PowerPoint Presentation</vt:lpstr>
      <vt:lpstr>TOBBA 15 Personal Website Examples</vt:lpstr>
      <vt:lpstr>PowerPoint Presentation</vt:lpstr>
      <vt:lpstr>Business website design</vt:lpstr>
      <vt:lpstr>Google Analytics </vt:lpstr>
      <vt:lpstr>Google Analytics </vt:lpstr>
      <vt:lpstr>Google Adwords </vt:lpstr>
      <vt:lpstr>SEO (Search Engine Optimization) </vt:lpstr>
      <vt:lpstr>Website SEO &amp; Analytic tools</vt:lpstr>
      <vt:lpstr>Cloud based calloboration tools</vt:lpstr>
      <vt:lpstr>Cloud based calloboration tools</vt:lpstr>
      <vt:lpstr>Cloud based calloboration tools</vt:lpstr>
      <vt:lpstr>Cloud based calloboration tools</vt:lpstr>
      <vt:lpstr>Cloud based calloboration tools-other options</vt:lpstr>
      <vt:lpstr>App creation possibilities</vt:lpstr>
      <vt:lpstr>PowerPoint Presentation</vt:lpstr>
      <vt:lpstr>Social Media</vt:lpstr>
      <vt:lpstr> </vt:lpstr>
      <vt:lpstr>References </vt:lpstr>
    </vt:vector>
  </TitlesOfParts>
  <Company>Mainostoimisto Huvila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TÄHÄN TULEE ESITYKSEN OTSIKKO</dc:title>
  <dc:creator>Mainostoimisto Huvila Oy</dc:creator>
  <cp:lastModifiedBy>Häyry Tiia</cp:lastModifiedBy>
  <cp:revision>255</cp:revision>
  <cp:lastPrinted>2016-01-20T08:39:57Z</cp:lastPrinted>
  <dcterms:created xsi:type="dcterms:W3CDTF">2006-11-08T08:36:11Z</dcterms:created>
  <dcterms:modified xsi:type="dcterms:W3CDTF">2016-04-15T11:25:42Z</dcterms:modified>
</cp:coreProperties>
</file>